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p:scale>
          <a:sx n="120" d="100"/>
          <a:sy n="120" d="100"/>
        </p:scale>
        <p:origin x="126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0CB5BF-3363-43FB-AD09-21DAFD1AE9E6}" type="doc">
      <dgm:prSet loTypeId="urn:microsoft.com/office/officeart/2005/8/layout/venn1" loCatId="relationship" qsTypeId="urn:microsoft.com/office/officeart/2005/8/quickstyle/simple1" qsCatId="simple" csTypeId="urn:microsoft.com/office/officeart/2005/8/colors/accent0_1" csCatId="mainScheme" phldr="1"/>
      <dgm:spPr/>
      <dgm:t>
        <a:bodyPr/>
        <a:lstStyle/>
        <a:p>
          <a:endParaRPr kumimoji="1" lang="ja-JP" altLang="en-US"/>
        </a:p>
      </dgm:t>
    </dgm:pt>
    <dgm:pt modelId="{9DCC34C2-4969-4E89-AD00-C9CB2D103D35}">
      <dgm:prSet phldrT="[テキスト]" custT="1"/>
      <dgm:spPr/>
      <dgm:t>
        <a:bodyPr/>
        <a:lstStyle/>
        <a:p>
          <a:endParaRPr lang="en-US" altLang="ja-JP" sz="14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endParaRPr lang="en-US" altLang="ja-JP" sz="14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endParaRPr lang="en-US" altLang="ja-JP" sz="14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r>
            <a:rPr lang="ja-JP" altLang="en-US" sz="1050" dirty="0">
              <a:solidFill>
                <a:sysClr val="windowText" lastClr="000000"/>
              </a:solidFill>
              <a:latin typeface="UD デジタル 教科書体 N-B" panose="02020700000000000000" pitchFamily="17" charset="-128"/>
              <a:ea typeface="UD デジタル 教科書体 N-B" panose="02020700000000000000" pitchFamily="17" charset="-128"/>
            </a:rPr>
            <a:t>①価値観</a:t>
          </a:r>
          <a:endParaRPr lang="en-US" altLang="ja-JP" sz="105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endParaRPr kumimoji="1" lang="en-US" altLang="ja-JP" sz="1800" dirty="0">
            <a:solidFill>
              <a:srgbClr val="FF0000"/>
            </a:solidFill>
          </a:endParaRPr>
        </a:p>
        <a:p>
          <a:endParaRPr kumimoji="1" lang="en-US" altLang="ja-JP" sz="1800" dirty="0">
            <a:solidFill>
              <a:srgbClr val="FF0000"/>
            </a:solidFill>
          </a:endParaRPr>
        </a:p>
        <a:p>
          <a:endParaRPr kumimoji="1" lang="en-US" altLang="ja-JP" sz="1800" dirty="0">
            <a:solidFill>
              <a:srgbClr val="FF0000"/>
            </a:solidFill>
          </a:endParaRPr>
        </a:p>
        <a:p>
          <a:endParaRPr kumimoji="1" lang="en-US" altLang="ja-JP" sz="1800" dirty="0">
            <a:solidFill>
              <a:srgbClr val="FF0000"/>
            </a:solidFill>
          </a:endParaRPr>
        </a:p>
        <a:p>
          <a:endParaRPr kumimoji="1" lang="en-US" altLang="ja-JP" sz="1800" dirty="0">
            <a:solidFill>
              <a:srgbClr val="FF0000"/>
            </a:solidFill>
          </a:endParaRPr>
        </a:p>
      </dgm:t>
    </dgm:pt>
    <dgm:pt modelId="{AB941E36-D5D6-4920-AC49-75C74156B9A0}" type="parTrans" cxnId="{DE1AC419-9E32-4299-888A-F679B9B8350F}">
      <dgm:prSet/>
      <dgm:spPr/>
      <dgm:t>
        <a:bodyPr/>
        <a:lstStyle/>
        <a:p>
          <a:endParaRPr kumimoji="1" lang="ja-JP" altLang="en-US"/>
        </a:p>
      </dgm:t>
    </dgm:pt>
    <dgm:pt modelId="{3E7BBA60-C10B-4D06-AAA8-629FB9648139}" type="sibTrans" cxnId="{DE1AC419-9E32-4299-888A-F679B9B8350F}">
      <dgm:prSet/>
      <dgm:spPr/>
      <dgm:t>
        <a:bodyPr/>
        <a:lstStyle/>
        <a:p>
          <a:endParaRPr kumimoji="1" lang="ja-JP" altLang="en-US"/>
        </a:p>
      </dgm:t>
    </dgm:pt>
    <dgm:pt modelId="{9C9CC19B-7DBC-41DB-BD98-C7A2E9222AF9}">
      <dgm:prSet phldrT="[テキスト]" custT="1"/>
      <dgm:spPr/>
      <dgm:t>
        <a:bodyPr/>
        <a:lstStyle/>
        <a:p>
          <a:pPr algn="l"/>
          <a:endParaRPr lang="en-US" altLang="ja-JP" sz="1400" dirty="0">
            <a:latin typeface="UD デジタル 教科書体 N-B" panose="02020700000000000000" pitchFamily="17" charset="-128"/>
            <a:ea typeface="UD デジタル 教科書体 N-B" panose="02020700000000000000" pitchFamily="17" charset="-128"/>
          </a:endParaRPr>
        </a:p>
        <a:p>
          <a:pPr algn="l"/>
          <a:r>
            <a:rPr lang="en-US" altLang="ja-JP" sz="1400" dirty="0">
              <a:latin typeface="UD デジタル 教科書体 N-B" panose="02020700000000000000" pitchFamily="17" charset="-128"/>
              <a:ea typeface="UD デジタル 教科書体 N-B" panose="02020700000000000000" pitchFamily="17" charset="-128"/>
            </a:rPr>
            <a:t> </a:t>
          </a:r>
        </a:p>
        <a:p>
          <a:pPr algn="l"/>
          <a:endParaRPr lang="en-US" altLang="ja-JP" sz="1400" dirty="0">
            <a:latin typeface="UD デジタル 教科書体 N-B" panose="02020700000000000000" pitchFamily="17" charset="-128"/>
            <a:ea typeface="UD デジタル 教科書体 N-B" panose="02020700000000000000" pitchFamily="17" charset="-128"/>
          </a:endParaRPr>
        </a:p>
        <a:p>
          <a:pPr algn="l"/>
          <a:endParaRPr lang="en-US" altLang="ja-JP" sz="1400" dirty="0">
            <a:latin typeface="UD デジタル 教科書体 N-B" panose="02020700000000000000" pitchFamily="17" charset="-128"/>
            <a:ea typeface="UD デジタル 教科書体 N-B" panose="02020700000000000000" pitchFamily="17" charset="-128"/>
          </a:endParaRPr>
        </a:p>
        <a:p>
          <a:pPr algn="l"/>
          <a:r>
            <a:rPr lang="ja-JP" altLang="en-US" sz="1100" dirty="0">
              <a:latin typeface="UD デジタル 教科書体 N-B" panose="02020700000000000000" pitchFamily="17" charset="-128"/>
              <a:ea typeface="UD デジタル 教科書体 N-B" panose="02020700000000000000" pitchFamily="17" charset="-128"/>
            </a:rPr>
            <a:t>　　</a:t>
          </a:r>
          <a:endParaRPr lang="en-US" altLang="ja-JP" sz="1100" dirty="0">
            <a:latin typeface="UD デジタル 教科書体 N-B" panose="02020700000000000000" pitchFamily="17" charset="-128"/>
            <a:ea typeface="UD デジタル 教科書体 N-B" panose="02020700000000000000" pitchFamily="17" charset="-128"/>
          </a:endParaRPr>
        </a:p>
        <a:p>
          <a:pPr algn="l"/>
          <a:r>
            <a:rPr lang="ja-JP" altLang="en-US" sz="1100" dirty="0">
              <a:latin typeface="UD デジタル 教科書体 N-B" panose="02020700000000000000" pitchFamily="17" charset="-128"/>
              <a:ea typeface="UD デジタル 教科書体 N-B" panose="02020700000000000000" pitchFamily="17" charset="-128"/>
            </a:rPr>
            <a:t>　　　　</a:t>
          </a:r>
          <a:endParaRPr lang="en-US" altLang="ja-JP" sz="1100" dirty="0">
            <a:latin typeface="UD デジタル 教科書体 N-B" panose="02020700000000000000" pitchFamily="17" charset="-128"/>
            <a:ea typeface="UD デジタル 教科書体 N-B" panose="02020700000000000000" pitchFamily="17" charset="-128"/>
          </a:endParaRPr>
        </a:p>
        <a:p>
          <a:pPr algn="l"/>
          <a:r>
            <a:rPr lang="ja-JP" altLang="en-US" sz="1100" dirty="0">
              <a:latin typeface="UD デジタル 教科書体 N-B" panose="02020700000000000000" pitchFamily="17" charset="-128"/>
              <a:ea typeface="UD デジタル 教科書体 N-B" panose="02020700000000000000" pitchFamily="17" charset="-128"/>
            </a:rPr>
            <a:t>　③興味・関心</a:t>
          </a:r>
          <a:endParaRPr lang="en-US" altLang="ja-JP" sz="1100" dirty="0">
            <a:latin typeface="UD デジタル 教科書体 N-B" panose="02020700000000000000" pitchFamily="17" charset="-128"/>
            <a:ea typeface="UD デジタル 教科書体 N-B" panose="02020700000000000000" pitchFamily="17" charset="-128"/>
          </a:endParaRPr>
        </a:p>
        <a:p>
          <a:pPr algn="l"/>
          <a:endParaRPr lang="en-US" altLang="ja-JP" sz="1400" dirty="0">
            <a:latin typeface="UD デジタル 教科書体 N-B" panose="02020700000000000000" pitchFamily="17" charset="-128"/>
            <a:ea typeface="UD デジタル 教科書体 N-B" panose="02020700000000000000" pitchFamily="17" charset="-128"/>
          </a:endParaRPr>
        </a:p>
        <a:p>
          <a:pPr algn="l"/>
          <a:endParaRPr lang="en-US" altLang="ja-JP" sz="1400" dirty="0">
            <a:latin typeface="UD デジタル 教科書体 N-B" panose="02020700000000000000" pitchFamily="17" charset="-128"/>
            <a:ea typeface="UD デジタル 教科書体 N-B" panose="02020700000000000000" pitchFamily="17" charset="-128"/>
          </a:endParaRPr>
        </a:p>
        <a:p>
          <a:pPr algn="l"/>
          <a:endParaRPr lang="en-US" altLang="ja-JP" sz="1400" dirty="0">
            <a:latin typeface="UD デジタル 教科書体 N-B" panose="02020700000000000000" pitchFamily="17" charset="-128"/>
            <a:ea typeface="UD デジタル 教科書体 N-B" panose="02020700000000000000" pitchFamily="17" charset="-128"/>
          </a:endParaRPr>
        </a:p>
        <a:p>
          <a:pPr algn="l"/>
          <a:endParaRPr lang="en-US" altLang="ja-JP" sz="1400" dirty="0">
            <a:latin typeface="UD デジタル 教科書体 N-B" panose="02020700000000000000" pitchFamily="17" charset="-128"/>
            <a:ea typeface="UD デジタル 教科書体 N-B" panose="02020700000000000000" pitchFamily="17" charset="-128"/>
          </a:endParaRPr>
        </a:p>
        <a:p>
          <a:pPr algn="l"/>
          <a:endParaRPr lang="en-US" altLang="ja-JP" sz="1400" dirty="0">
            <a:latin typeface="UD デジタル 教科書体 N-B" panose="02020700000000000000" pitchFamily="17" charset="-128"/>
            <a:ea typeface="UD デジタル 教科書体 N-B" panose="02020700000000000000" pitchFamily="17" charset="-128"/>
          </a:endParaRPr>
        </a:p>
        <a:p>
          <a:pPr algn="l"/>
          <a:endParaRPr lang="en-US" altLang="ja-JP" sz="1400" dirty="0">
            <a:latin typeface="UD デジタル 教科書体 N-B" panose="02020700000000000000" pitchFamily="17" charset="-128"/>
            <a:ea typeface="UD デジタル 教科書体 N-B" panose="02020700000000000000" pitchFamily="17" charset="-128"/>
          </a:endParaRPr>
        </a:p>
        <a:p>
          <a:pPr algn="l"/>
          <a:r>
            <a:rPr lang="ja-JP" altLang="en-US" sz="1400" dirty="0">
              <a:latin typeface="UD デジタル 教科書体 N-B" panose="02020700000000000000" pitchFamily="17" charset="-128"/>
              <a:ea typeface="UD デジタル 教科書体 N-B" panose="02020700000000000000" pitchFamily="17" charset="-128"/>
            </a:rPr>
            <a:t>　　</a:t>
          </a:r>
          <a:endParaRPr kumimoji="1" lang="ja-JP" altLang="en-US" sz="1400" dirty="0">
            <a:latin typeface="UD デジタル 教科書体 N-B" panose="02020700000000000000" pitchFamily="17" charset="-128"/>
            <a:ea typeface="UD デジタル 教科書体 N-B" panose="02020700000000000000" pitchFamily="17" charset="-128"/>
          </a:endParaRPr>
        </a:p>
      </dgm:t>
    </dgm:pt>
    <dgm:pt modelId="{3F4EC77C-4365-4135-AFB1-99EFA0E38EC8}" type="parTrans" cxnId="{F4BEA89E-DF60-475E-A3E6-E7D46824EFC8}">
      <dgm:prSet/>
      <dgm:spPr/>
      <dgm:t>
        <a:bodyPr/>
        <a:lstStyle/>
        <a:p>
          <a:endParaRPr kumimoji="1" lang="ja-JP" altLang="en-US"/>
        </a:p>
      </dgm:t>
    </dgm:pt>
    <dgm:pt modelId="{4123F2BD-FFBA-4C54-AFA5-67BB49258A8D}" type="sibTrans" cxnId="{F4BEA89E-DF60-475E-A3E6-E7D46824EFC8}">
      <dgm:prSet/>
      <dgm:spPr/>
      <dgm:t>
        <a:bodyPr/>
        <a:lstStyle/>
        <a:p>
          <a:endParaRPr kumimoji="1" lang="ja-JP" altLang="en-US"/>
        </a:p>
      </dgm:t>
    </dgm:pt>
    <dgm:pt modelId="{88D79344-2315-46FC-9253-9DB7C99AB501}">
      <dgm:prSet phldrT="[テキスト]" custT="1"/>
      <dgm:spPr/>
      <dgm:t>
        <a:bodyPr/>
        <a:lstStyle/>
        <a:p>
          <a:pPr algn="l"/>
          <a:r>
            <a:rPr lang="ja-JP" altLang="en-US" sz="1400" dirty="0">
              <a:solidFill>
                <a:sysClr val="windowText" lastClr="000000"/>
              </a:solidFill>
              <a:latin typeface="UD デジタル 教科書体 N-B" panose="02020700000000000000" pitchFamily="17" charset="-128"/>
              <a:ea typeface="UD デジタル 教科書体 N-B" panose="02020700000000000000" pitchFamily="17" charset="-128"/>
            </a:rPr>
            <a:t>　　　　　</a:t>
          </a:r>
          <a:endParaRPr lang="en-US" altLang="ja-JP" sz="14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algn="l"/>
          <a:r>
            <a:rPr lang="en-US" altLang="ja-JP" sz="1400" dirty="0">
              <a:solidFill>
                <a:sysClr val="windowText" lastClr="000000"/>
              </a:solidFill>
              <a:latin typeface="UD デジタル 教科書体 N-B" panose="02020700000000000000" pitchFamily="17" charset="-128"/>
              <a:ea typeface="UD デジタル 教科書体 N-B" panose="02020700000000000000" pitchFamily="17" charset="-128"/>
            </a:rPr>
            <a:t>         </a:t>
          </a:r>
        </a:p>
        <a:p>
          <a:pPr algn="l"/>
          <a:r>
            <a:rPr lang="ja-JP" altLang="en-US" sz="1100" dirty="0">
              <a:solidFill>
                <a:sysClr val="windowText" lastClr="000000"/>
              </a:solidFill>
              <a:latin typeface="UD デジタル 教科書体 N-B" panose="02020700000000000000" pitchFamily="17" charset="-128"/>
              <a:ea typeface="UD デジタル 教科書体 N-B" panose="02020700000000000000" pitchFamily="17" charset="-128"/>
            </a:rPr>
            <a:t>　　</a:t>
          </a:r>
          <a:endParaRPr lang="en-US" altLang="ja-JP" sz="11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algn="l"/>
          <a:r>
            <a:rPr lang="ja-JP" altLang="en-US" sz="1100" dirty="0">
              <a:solidFill>
                <a:sysClr val="windowText" lastClr="000000"/>
              </a:solidFill>
              <a:latin typeface="UD デジタル 教科書体 N-B" panose="02020700000000000000" pitchFamily="17" charset="-128"/>
              <a:ea typeface="UD デジタル 教科書体 N-B" panose="02020700000000000000" pitchFamily="17" charset="-128"/>
            </a:rPr>
            <a:t>　　</a:t>
          </a:r>
          <a:endParaRPr lang="en-US" altLang="ja-JP" sz="11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algn="l"/>
          <a:endParaRPr lang="en-US" altLang="ja-JP" sz="11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algn="l"/>
          <a:r>
            <a:rPr lang="ja-JP" altLang="en-US" sz="1100" dirty="0">
              <a:solidFill>
                <a:sysClr val="windowText" lastClr="000000"/>
              </a:solidFill>
              <a:latin typeface="UD デジタル 教科書体 N-B" panose="02020700000000000000" pitchFamily="17" charset="-128"/>
              <a:ea typeface="UD デジタル 教科書体 N-B" panose="02020700000000000000" pitchFamily="17" charset="-128"/>
            </a:rPr>
            <a:t>　②能力　　　</a:t>
          </a:r>
          <a:endParaRPr lang="en-US" altLang="ja-JP" sz="11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4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4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4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4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algn="ctr"/>
          <a:endParaRPr kumimoji="1" lang="en-US" altLang="ja-JP" sz="14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algn="ctr"/>
          <a:endParaRPr kumimoji="1" lang="ja-JP" altLang="en-US" sz="1400" dirty="0"/>
        </a:p>
      </dgm:t>
    </dgm:pt>
    <dgm:pt modelId="{1F39BC7A-7C86-456B-8DE1-F62CA77D0F02}" type="sibTrans" cxnId="{30A3ED89-1E47-4C9A-9012-7B7C5FEA1CD3}">
      <dgm:prSet/>
      <dgm:spPr/>
      <dgm:t>
        <a:bodyPr/>
        <a:lstStyle/>
        <a:p>
          <a:endParaRPr kumimoji="1" lang="ja-JP" altLang="en-US"/>
        </a:p>
      </dgm:t>
    </dgm:pt>
    <dgm:pt modelId="{76365060-D67A-4BFB-8EE3-DDD8F396C1F2}" type="parTrans" cxnId="{30A3ED89-1E47-4C9A-9012-7B7C5FEA1CD3}">
      <dgm:prSet/>
      <dgm:spPr/>
      <dgm:t>
        <a:bodyPr/>
        <a:lstStyle/>
        <a:p>
          <a:endParaRPr kumimoji="1" lang="ja-JP" altLang="en-US"/>
        </a:p>
      </dgm:t>
    </dgm:pt>
    <dgm:pt modelId="{E9AF90BC-B4E0-4135-80D1-42F2C1A01D79}" type="pres">
      <dgm:prSet presAssocID="{270CB5BF-3363-43FB-AD09-21DAFD1AE9E6}" presName="compositeShape" presStyleCnt="0">
        <dgm:presLayoutVars>
          <dgm:chMax val="7"/>
          <dgm:dir/>
          <dgm:resizeHandles val="exact"/>
        </dgm:presLayoutVars>
      </dgm:prSet>
      <dgm:spPr/>
    </dgm:pt>
    <dgm:pt modelId="{04D985D6-DA55-4A57-A1DC-74F3BE600D2C}" type="pres">
      <dgm:prSet presAssocID="{9DCC34C2-4969-4E89-AD00-C9CB2D103D35}" presName="circ1" presStyleLbl="vennNode1" presStyleIdx="0" presStyleCnt="3"/>
      <dgm:spPr/>
    </dgm:pt>
    <dgm:pt modelId="{ADC57048-BC15-4287-8E13-C9C4013D1630}" type="pres">
      <dgm:prSet presAssocID="{9DCC34C2-4969-4E89-AD00-C9CB2D103D35}" presName="circ1Tx" presStyleLbl="revTx" presStyleIdx="0" presStyleCnt="0">
        <dgm:presLayoutVars>
          <dgm:chMax val="0"/>
          <dgm:chPref val="0"/>
          <dgm:bulletEnabled val="1"/>
        </dgm:presLayoutVars>
      </dgm:prSet>
      <dgm:spPr/>
    </dgm:pt>
    <dgm:pt modelId="{056BA8FC-FE07-4F5D-BB0E-27D9134B0E10}" type="pres">
      <dgm:prSet presAssocID="{9C9CC19B-7DBC-41DB-BD98-C7A2E9222AF9}" presName="circ2" presStyleLbl="vennNode1" presStyleIdx="1" presStyleCnt="3"/>
      <dgm:spPr/>
    </dgm:pt>
    <dgm:pt modelId="{F7BCBE8D-E9E1-4FA0-BB8C-0D7F74781CFE}" type="pres">
      <dgm:prSet presAssocID="{9C9CC19B-7DBC-41DB-BD98-C7A2E9222AF9}" presName="circ2Tx" presStyleLbl="revTx" presStyleIdx="0" presStyleCnt="0">
        <dgm:presLayoutVars>
          <dgm:chMax val="0"/>
          <dgm:chPref val="0"/>
          <dgm:bulletEnabled val="1"/>
        </dgm:presLayoutVars>
      </dgm:prSet>
      <dgm:spPr/>
    </dgm:pt>
    <dgm:pt modelId="{A9CA2EE8-8889-478F-9363-971FC4850F87}" type="pres">
      <dgm:prSet presAssocID="{88D79344-2315-46FC-9253-9DB7C99AB501}" presName="circ3" presStyleLbl="vennNode1" presStyleIdx="2" presStyleCnt="3"/>
      <dgm:spPr/>
    </dgm:pt>
    <dgm:pt modelId="{0741FFFA-77B1-4B97-AEB1-367007387143}" type="pres">
      <dgm:prSet presAssocID="{88D79344-2315-46FC-9253-9DB7C99AB501}" presName="circ3Tx" presStyleLbl="revTx" presStyleIdx="0" presStyleCnt="0">
        <dgm:presLayoutVars>
          <dgm:chMax val="0"/>
          <dgm:chPref val="0"/>
          <dgm:bulletEnabled val="1"/>
        </dgm:presLayoutVars>
      </dgm:prSet>
      <dgm:spPr/>
    </dgm:pt>
  </dgm:ptLst>
  <dgm:cxnLst>
    <dgm:cxn modelId="{4E9D7011-3D13-4504-90ED-E7795EFCA792}" type="presOf" srcId="{9DCC34C2-4969-4E89-AD00-C9CB2D103D35}" destId="{04D985D6-DA55-4A57-A1DC-74F3BE600D2C}" srcOrd="0" destOrd="0" presId="urn:microsoft.com/office/officeart/2005/8/layout/venn1"/>
    <dgm:cxn modelId="{DE1AC419-9E32-4299-888A-F679B9B8350F}" srcId="{270CB5BF-3363-43FB-AD09-21DAFD1AE9E6}" destId="{9DCC34C2-4969-4E89-AD00-C9CB2D103D35}" srcOrd="0" destOrd="0" parTransId="{AB941E36-D5D6-4920-AC49-75C74156B9A0}" sibTransId="{3E7BBA60-C10B-4D06-AAA8-629FB9648139}"/>
    <dgm:cxn modelId="{EBBA5F43-63FE-4747-A95B-B31771A84CA6}" type="presOf" srcId="{9C9CC19B-7DBC-41DB-BD98-C7A2E9222AF9}" destId="{F7BCBE8D-E9E1-4FA0-BB8C-0D7F74781CFE}" srcOrd="1" destOrd="0" presId="urn:microsoft.com/office/officeart/2005/8/layout/venn1"/>
    <dgm:cxn modelId="{E2FA394B-328F-4E89-86AE-8873D83E1A23}" type="presOf" srcId="{88D79344-2315-46FC-9253-9DB7C99AB501}" destId="{0741FFFA-77B1-4B97-AEB1-367007387143}" srcOrd="1" destOrd="0" presId="urn:microsoft.com/office/officeart/2005/8/layout/venn1"/>
    <dgm:cxn modelId="{88535274-26F7-4E35-A197-DB445E445CE7}" type="presOf" srcId="{270CB5BF-3363-43FB-AD09-21DAFD1AE9E6}" destId="{E9AF90BC-B4E0-4135-80D1-42F2C1A01D79}" srcOrd="0" destOrd="0" presId="urn:microsoft.com/office/officeart/2005/8/layout/venn1"/>
    <dgm:cxn modelId="{30A3ED89-1E47-4C9A-9012-7B7C5FEA1CD3}" srcId="{270CB5BF-3363-43FB-AD09-21DAFD1AE9E6}" destId="{88D79344-2315-46FC-9253-9DB7C99AB501}" srcOrd="2" destOrd="0" parTransId="{76365060-D67A-4BFB-8EE3-DDD8F396C1F2}" sibTransId="{1F39BC7A-7C86-456B-8DE1-F62CA77D0F02}"/>
    <dgm:cxn modelId="{F4BEA89E-DF60-475E-A3E6-E7D46824EFC8}" srcId="{270CB5BF-3363-43FB-AD09-21DAFD1AE9E6}" destId="{9C9CC19B-7DBC-41DB-BD98-C7A2E9222AF9}" srcOrd="1" destOrd="0" parTransId="{3F4EC77C-4365-4135-AFB1-99EFA0E38EC8}" sibTransId="{4123F2BD-FFBA-4C54-AFA5-67BB49258A8D}"/>
    <dgm:cxn modelId="{815A59B2-E76E-4053-A593-402D1C993DC1}" type="presOf" srcId="{88D79344-2315-46FC-9253-9DB7C99AB501}" destId="{A9CA2EE8-8889-478F-9363-971FC4850F87}" srcOrd="0" destOrd="0" presId="urn:microsoft.com/office/officeart/2005/8/layout/venn1"/>
    <dgm:cxn modelId="{4F4352CC-4468-41BB-9A83-CCE3000094DD}" type="presOf" srcId="{9DCC34C2-4969-4E89-AD00-C9CB2D103D35}" destId="{ADC57048-BC15-4287-8E13-C9C4013D1630}" srcOrd="1" destOrd="0" presId="urn:microsoft.com/office/officeart/2005/8/layout/venn1"/>
    <dgm:cxn modelId="{1CE9B6F9-3CCA-4D22-93CD-E4A8E29614D8}" type="presOf" srcId="{9C9CC19B-7DBC-41DB-BD98-C7A2E9222AF9}" destId="{056BA8FC-FE07-4F5D-BB0E-27D9134B0E10}" srcOrd="0" destOrd="0" presId="urn:microsoft.com/office/officeart/2005/8/layout/venn1"/>
    <dgm:cxn modelId="{6DB7BF07-20A6-4190-9E7A-0E1BAAE42F68}" type="presParOf" srcId="{E9AF90BC-B4E0-4135-80D1-42F2C1A01D79}" destId="{04D985D6-DA55-4A57-A1DC-74F3BE600D2C}" srcOrd="0" destOrd="0" presId="urn:microsoft.com/office/officeart/2005/8/layout/venn1"/>
    <dgm:cxn modelId="{14881ACC-C961-4D48-AC6F-4985F615DEAE}" type="presParOf" srcId="{E9AF90BC-B4E0-4135-80D1-42F2C1A01D79}" destId="{ADC57048-BC15-4287-8E13-C9C4013D1630}" srcOrd="1" destOrd="0" presId="urn:microsoft.com/office/officeart/2005/8/layout/venn1"/>
    <dgm:cxn modelId="{492105E5-3801-459D-9D2B-146BC9AA2F64}" type="presParOf" srcId="{E9AF90BC-B4E0-4135-80D1-42F2C1A01D79}" destId="{056BA8FC-FE07-4F5D-BB0E-27D9134B0E10}" srcOrd="2" destOrd="0" presId="urn:microsoft.com/office/officeart/2005/8/layout/venn1"/>
    <dgm:cxn modelId="{1A4A4F5E-A077-4FB7-B5D4-A10403E318A9}" type="presParOf" srcId="{E9AF90BC-B4E0-4135-80D1-42F2C1A01D79}" destId="{F7BCBE8D-E9E1-4FA0-BB8C-0D7F74781CFE}" srcOrd="3" destOrd="0" presId="urn:microsoft.com/office/officeart/2005/8/layout/venn1"/>
    <dgm:cxn modelId="{FE1D2815-5A0A-43B3-AD82-F6983E7DD8D9}" type="presParOf" srcId="{E9AF90BC-B4E0-4135-80D1-42F2C1A01D79}" destId="{A9CA2EE8-8889-478F-9363-971FC4850F87}" srcOrd="4" destOrd="0" presId="urn:microsoft.com/office/officeart/2005/8/layout/venn1"/>
    <dgm:cxn modelId="{3120FE03-5D53-4C1A-8609-68237E2BC793}" type="presParOf" srcId="{E9AF90BC-B4E0-4135-80D1-42F2C1A01D79}" destId="{0741FFFA-77B1-4B97-AEB1-367007387143}"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985D6-DA55-4A57-A1DC-74F3BE600D2C}">
      <dsp:nvSpPr>
        <dsp:cNvPr id="0" name=""/>
        <dsp:cNvSpPr/>
      </dsp:nvSpPr>
      <dsp:spPr>
        <a:xfrm>
          <a:off x="2043133" y="89464"/>
          <a:ext cx="1850982" cy="1850982"/>
        </a:xfrm>
        <a:prstGeom prst="ellipse">
          <a:avLst/>
        </a:prstGeom>
        <a:solidFill>
          <a:schemeClr val="lt1">
            <a:alpha val="50000"/>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altLang="ja-JP" sz="14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ctr" defTabSz="622300">
            <a:lnSpc>
              <a:spcPct val="90000"/>
            </a:lnSpc>
            <a:spcBef>
              <a:spcPct val="0"/>
            </a:spcBef>
            <a:spcAft>
              <a:spcPct val="35000"/>
            </a:spcAft>
            <a:buNone/>
          </a:pPr>
          <a:endParaRPr lang="en-US" altLang="ja-JP" sz="14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ctr" defTabSz="622300">
            <a:lnSpc>
              <a:spcPct val="90000"/>
            </a:lnSpc>
            <a:spcBef>
              <a:spcPct val="0"/>
            </a:spcBef>
            <a:spcAft>
              <a:spcPct val="35000"/>
            </a:spcAft>
            <a:buNone/>
          </a:pPr>
          <a:endParaRPr lang="en-US" altLang="ja-JP" sz="14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ctr" defTabSz="622300">
            <a:lnSpc>
              <a:spcPct val="90000"/>
            </a:lnSpc>
            <a:spcBef>
              <a:spcPct val="0"/>
            </a:spcBef>
            <a:spcAft>
              <a:spcPct val="35000"/>
            </a:spcAft>
            <a:buNone/>
          </a:pPr>
          <a:r>
            <a:rPr lang="ja-JP" altLang="en-US" sz="1050" kern="1200" dirty="0">
              <a:solidFill>
                <a:sysClr val="windowText" lastClr="000000"/>
              </a:solidFill>
              <a:latin typeface="UD デジタル 教科書体 N-B" panose="02020700000000000000" pitchFamily="17" charset="-128"/>
              <a:ea typeface="UD デジタル 教科書体 N-B" panose="02020700000000000000" pitchFamily="17" charset="-128"/>
            </a:rPr>
            <a:t>①価値観</a:t>
          </a:r>
          <a:endParaRPr lang="en-US" altLang="ja-JP" sz="105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ctr" defTabSz="622300">
            <a:lnSpc>
              <a:spcPct val="90000"/>
            </a:lnSpc>
            <a:spcBef>
              <a:spcPct val="0"/>
            </a:spcBef>
            <a:spcAft>
              <a:spcPct val="35000"/>
            </a:spcAft>
            <a:buNone/>
          </a:pPr>
          <a:endParaRPr kumimoji="1" lang="en-US" altLang="ja-JP" sz="1800" kern="1200" dirty="0">
            <a:solidFill>
              <a:srgbClr val="FF0000"/>
            </a:solidFill>
          </a:endParaRPr>
        </a:p>
        <a:p>
          <a:pPr marL="0" lvl="0" indent="0" algn="ctr" defTabSz="622300">
            <a:lnSpc>
              <a:spcPct val="90000"/>
            </a:lnSpc>
            <a:spcBef>
              <a:spcPct val="0"/>
            </a:spcBef>
            <a:spcAft>
              <a:spcPct val="35000"/>
            </a:spcAft>
            <a:buNone/>
          </a:pPr>
          <a:endParaRPr kumimoji="1" lang="en-US" altLang="ja-JP" sz="1800" kern="1200" dirty="0">
            <a:solidFill>
              <a:srgbClr val="FF0000"/>
            </a:solidFill>
          </a:endParaRPr>
        </a:p>
        <a:p>
          <a:pPr marL="0" lvl="0" indent="0" algn="ctr" defTabSz="622300">
            <a:lnSpc>
              <a:spcPct val="90000"/>
            </a:lnSpc>
            <a:spcBef>
              <a:spcPct val="0"/>
            </a:spcBef>
            <a:spcAft>
              <a:spcPct val="35000"/>
            </a:spcAft>
            <a:buNone/>
          </a:pPr>
          <a:endParaRPr kumimoji="1" lang="en-US" altLang="ja-JP" sz="1800" kern="1200" dirty="0">
            <a:solidFill>
              <a:srgbClr val="FF0000"/>
            </a:solidFill>
          </a:endParaRPr>
        </a:p>
        <a:p>
          <a:pPr marL="0" lvl="0" indent="0" algn="ctr" defTabSz="622300">
            <a:lnSpc>
              <a:spcPct val="90000"/>
            </a:lnSpc>
            <a:spcBef>
              <a:spcPct val="0"/>
            </a:spcBef>
            <a:spcAft>
              <a:spcPct val="35000"/>
            </a:spcAft>
            <a:buNone/>
          </a:pPr>
          <a:endParaRPr kumimoji="1" lang="en-US" altLang="ja-JP" sz="1800" kern="1200" dirty="0">
            <a:solidFill>
              <a:srgbClr val="FF0000"/>
            </a:solidFill>
          </a:endParaRPr>
        </a:p>
        <a:p>
          <a:pPr marL="0" lvl="0" indent="0" algn="ctr" defTabSz="622300">
            <a:lnSpc>
              <a:spcPct val="90000"/>
            </a:lnSpc>
            <a:spcBef>
              <a:spcPct val="0"/>
            </a:spcBef>
            <a:spcAft>
              <a:spcPct val="35000"/>
            </a:spcAft>
            <a:buNone/>
          </a:pPr>
          <a:endParaRPr kumimoji="1" lang="en-US" altLang="ja-JP" sz="1800" kern="1200" dirty="0">
            <a:solidFill>
              <a:srgbClr val="FF0000"/>
            </a:solidFill>
          </a:endParaRPr>
        </a:p>
      </dsp:txBody>
      <dsp:txXfrm>
        <a:off x="2289931" y="413386"/>
        <a:ext cx="1357387" cy="832942"/>
      </dsp:txXfrm>
    </dsp:sp>
    <dsp:sp modelId="{056BA8FC-FE07-4F5D-BB0E-27D9134B0E10}">
      <dsp:nvSpPr>
        <dsp:cNvPr id="0" name=""/>
        <dsp:cNvSpPr/>
      </dsp:nvSpPr>
      <dsp:spPr>
        <a:xfrm>
          <a:off x="2711029" y="1246328"/>
          <a:ext cx="1850982" cy="1850982"/>
        </a:xfrm>
        <a:prstGeom prst="ellipse">
          <a:avLst/>
        </a:prstGeom>
        <a:solidFill>
          <a:schemeClr val="lt1">
            <a:alpha val="50000"/>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endParaRPr lang="en-US" altLang="ja-JP" sz="14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r>
            <a:rPr lang="en-US" altLang="ja-JP" sz="1400" kern="1200" dirty="0">
              <a:latin typeface="UD デジタル 教科書体 N-B" panose="02020700000000000000" pitchFamily="17" charset="-128"/>
              <a:ea typeface="UD デジタル 教科書体 N-B" panose="02020700000000000000" pitchFamily="17" charset="-128"/>
            </a:rPr>
            <a:t> </a:t>
          </a:r>
        </a:p>
        <a:p>
          <a:pPr marL="0" lvl="0" indent="0" algn="l" defTabSz="622300">
            <a:lnSpc>
              <a:spcPct val="90000"/>
            </a:lnSpc>
            <a:spcBef>
              <a:spcPct val="0"/>
            </a:spcBef>
            <a:spcAft>
              <a:spcPct val="35000"/>
            </a:spcAft>
            <a:buNone/>
          </a:pPr>
          <a:endParaRPr lang="en-US" altLang="ja-JP" sz="14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endParaRPr lang="en-US" altLang="ja-JP" sz="14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r>
            <a:rPr lang="ja-JP" altLang="en-US" sz="1100" kern="1200" dirty="0">
              <a:latin typeface="UD デジタル 教科書体 N-B" panose="02020700000000000000" pitchFamily="17" charset="-128"/>
              <a:ea typeface="UD デジタル 教科書体 N-B" panose="02020700000000000000" pitchFamily="17" charset="-128"/>
            </a:rPr>
            <a:t>　　</a:t>
          </a:r>
          <a:endParaRPr lang="en-US" altLang="ja-JP" sz="11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r>
            <a:rPr lang="ja-JP" altLang="en-US" sz="1100" kern="1200" dirty="0">
              <a:latin typeface="UD デジタル 教科書体 N-B" panose="02020700000000000000" pitchFamily="17" charset="-128"/>
              <a:ea typeface="UD デジタル 教科書体 N-B" panose="02020700000000000000" pitchFamily="17" charset="-128"/>
            </a:rPr>
            <a:t>　　　　</a:t>
          </a:r>
          <a:endParaRPr lang="en-US" altLang="ja-JP" sz="11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r>
            <a:rPr lang="ja-JP" altLang="en-US" sz="1100" kern="1200" dirty="0">
              <a:latin typeface="UD デジタル 教科書体 N-B" panose="02020700000000000000" pitchFamily="17" charset="-128"/>
              <a:ea typeface="UD デジタル 教科書体 N-B" panose="02020700000000000000" pitchFamily="17" charset="-128"/>
            </a:rPr>
            <a:t>　③興味・関心</a:t>
          </a:r>
          <a:endParaRPr lang="en-US" altLang="ja-JP" sz="11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endParaRPr lang="en-US" altLang="ja-JP" sz="14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endParaRPr lang="en-US" altLang="ja-JP" sz="14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endParaRPr lang="en-US" altLang="ja-JP" sz="14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endParaRPr lang="en-US" altLang="ja-JP" sz="14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endParaRPr lang="en-US" altLang="ja-JP" sz="14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endParaRPr lang="en-US" altLang="ja-JP" sz="1400" kern="1200" dirty="0">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r>
            <a:rPr lang="ja-JP" altLang="en-US" sz="1400" kern="1200" dirty="0">
              <a:latin typeface="UD デジタル 教科書体 N-B" panose="02020700000000000000" pitchFamily="17" charset="-128"/>
              <a:ea typeface="UD デジタル 教科書体 N-B" panose="02020700000000000000" pitchFamily="17" charset="-128"/>
            </a:rPr>
            <a:t>　　</a:t>
          </a:r>
          <a:endParaRPr kumimoji="1" lang="ja-JP" altLang="en-US" sz="1400" kern="1200" dirty="0">
            <a:latin typeface="UD デジタル 教科書体 N-B" panose="02020700000000000000" pitchFamily="17" charset="-128"/>
            <a:ea typeface="UD デジタル 教科書体 N-B" panose="02020700000000000000" pitchFamily="17" charset="-128"/>
          </a:endParaRPr>
        </a:p>
      </dsp:txBody>
      <dsp:txXfrm>
        <a:off x="3277122" y="1724498"/>
        <a:ext cx="1110589" cy="1018040"/>
      </dsp:txXfrm>
    </dsp:sp>
    <dsp:sp modelId="{A9CA2EE8-8889-478F-9363-971FC4850F87}">
      <dsp:nvSpPr>
        <dsp:cNvPr id="0" name=""/>
        <dsp:cNvSpPr/>
      </dsp:nvSpPr>
      <dsp:spPr>
        <a:xfrm>
          <a:off x="1375237" y="1246328"/>
          <a:ext cx="1850982" cy="1850982"/>
        </a:xfrm>
        <a:prstGeom prst="ellipse">
          <a:avLst/>
        </a:prstGeom>
        <a:solidFill>
          <a:schemeClr val="lt1">
            <a:alpha val="50000"/>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l" defTabSz="622300">
            <a:lnSpc>
              <a:spcPct val="90000"/>
            </a:lnSpc>
            <a:spcBef>
              <a:spcPct val="0"/>
            </a:spcBef>
            <a:spcAft>
              <a:spcPct val="35000"/>
            </a:spcAft>
            <a:buNone/>
          </a:pPr>
          <a:r>
            <a:rPr lang="ja-JP" altLang="en-US" sz="1400" kern="1200" dirty="0">
              <a:solidFill>
                <a:sysClr val="windowText" lastClr="000000"/>
              </a:solidFill>
              <a:latin typeface="UD デジタル 教科書体 N-B" panose="02020700000000000000" pitchFamily="17" charset="-128"/>
              <a:ea typeface="UD デジタル 教科書体 N-B" panose="02020700000000000000" pitchFamily="17" charset="-128"/>
            </a:rPr>
            <a:t>　　　　　</a:t>
          </a:r>
          <a:endParaRPr lang="en-US" altLang="ja-JP" sz="14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r>
            <a:rPr lang="en-US" altLang="ja-JP" sz="1400" kern="1200" dirty="0">
              <a:solidFill>
                <a:sysClr val="windowText" lastClr="000000"/>
              </a:solidFill>
              <a:latin typeface="UD デジタル 教科書体 N-B" panose="02020700000000000000" pitchFamily="17" charset="-128"/>
              <a:ea typeface="UD デジタル 教科書体 N-B" panose="02020700000000000000" pitchFamily="17" charset="-128"/>
            </a:rPr>
            <a:t>         </a:t>
          </a:r>
        </a:p>
        <a:p>
          <a:pPr marL="0" lvl="0" indent="0" algn="l" defTabSz="622300">
            <a:lnSpc>
              <a:spcPct val="90000"/>
            </a:lnSpc>
            <a:spcBef>
              <a:spcPct val="0"/>
            </a:spcBef>
            <a:spcAft>
              <a:spcPct val="35000"/>
            </a:spcAft>
            <a:buNone/>
          </a:pPr>
          <a:r>
            <a:rPr lang="ja-JP" altLang="en-US" sz="1100" kern="1200" dirty="0">
              <a:solidFill>
                <a:sysClr val="windowText" lastClr="000000"/>
              </a:solidFill>
              <a:latin typeface="UD デジタル 教科書体 N-B" panose="02020700000000000000" pitchFamily="17" charset="-128"/>
              <a:ea typeface="UD デジタル 教科書体 N-B" panose="02020700000000000000" pitchFamily="17" charset="-128"/>
            </a:rPr>
            <a:t>　　</a:t>
          </a:r>
          <a:endParaRPr lang="en-US" altLang="ja-JP" sz="11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r>
            <a:rPr lang="ja-JP" altLang="en-US" sz="1100" kern="1200" dirty="0">
              <a:solidFill>
                <a:sysClr val="windowText" lastClr="000000"/>
              </a:solidFill>
              <a:latin typeface="UD デジタル 教科書体 N-B" panose="02020700000000000000" pitchFamily="17" charset="-128"/>
              <a:ea typeface="UD デジタル 教科書体 N-B" panose="02020700000000000000" pitchFamily="17" charset="-128"/>
            </a:rPr>
            <a:t>　　</a:t>
          </a:r>
          <a:endParaRPr lang="en-US" altLang="ja-JP" sz="11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endParaRPr lang="en-US" altLang="ja-JP" sz="11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l" defTabSz="622300">
            <a:lnSpc>
              <a:spcPct val="90000"/>
            </a:lnSpc>
            <a:spcBef>
              <a:spcPct val="0"/>
            </a:spcBef>
            <a:spcAft>
              <a:spcPct val="35000"/>
            </a:spcAft>
            <a:buNone/>
          </a:pPr>
          <a:r>
            <a:rPr lang="ja-JP" altLang="en-US" sz="1100" kern="1200" dirty="0">
              <a:solidFill>
                <a:sysClr val="windowText" lastClr="000000"/>
              </a:solidFill>
              <a:latin typeface="UD デジタル 教科書体 N-B" panose="02020700000000000000" pitchFamily="17" charset="-128"/>
              <a:ea typeface="UD デジタル 教科書体 N-B" panose="02020700000000000000" pitchFamily="17" charset="-128"/>
            </a:rPr>
            <a:t>　②能力　　　</a:t>
          </a:r>
          <a:endParaRPr lang="en-US" altLang="ja-JP" sz="11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ctr" defTabSz="622300">
            <a:lnSpc>
              <a:spcPct val="90000"/>
            </a:lnSpc>
            <a:spcBef>
              <a:spcPct val="0"/>
            </a:spcBef>
            <a:spcAft>
              <a:spcPct val="35000"/>
            </a:spcAft>
            <a:buNone/>
          </a:pPr>
          <a:endParaRPr kumimoji="1" lang="en-US" altLang="ja-JP" sz="14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ctr" defTabSz="622300">
            <a:lnSpc>
              <a:spcPct val="90000"/>
            </a:lnSpc>
            <a:spcBef>
              <a:spcPct val="0"/>
            </a:spcBef>
            <a:spcAft>
              <a:spcPct val="35000"/>
            </a:spcAft>
            <a:buNone/>
          </a:pPr>
          <a:endParaRPr kumimoji="1" lang="en-US" altLang="ja-JP" sz="14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ctr" defTabSz="622300">
            <a:lnSpc>
              <a:spcPct val="90000"/>
            </a:lnSpc>
            <a:spcBef>
              <a:spcPct val="0"/>
            </a:spcBef>
            <a:spcAft>
              <a:spcPct val="35000"/>
            </a:spcAft>
            <a:buNone/>
          </a:pPr>
          <a:endParaRPr kumimoji="1" lang="en-US" altLang="ja-JP" sz="14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ctr" defTabSz="622300">
            <a:lnSpc>
              <a:spcPct val="90000"/>
            </a:lnSpc>
            <a:spcBef>
              <a:spcPct val="0"/>
            </a:spcBef>
            <a:spcAft>
              <a:spcPct val="35000"/>
            </a:spcAft>
            <a:buNone/>
          </a:pPr>
          <a:endParaRPr kumimoji="1" lang="en-US" altLang="ja-JP" sz="14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ctr" defTabSz="622300">
            <a:lnSpc>
              <a:spcPct val="90000"/>
            </a:lnSpc>
            <a:spcBef>
              <a:spcPct val="0"/>
            </a:spcBef>
            <a:spcAft>
              <a:spcPct val="35000"/>
            </a:spcAft>
            <a:buNone/>
          </a:pPr>
          <a:endParaRPr kumimoji="1" lang="en-US" altLang="ja-JP" sz="1400" kern="1200" dirty="0">
            <a:solidFill>
              <a:sysClr val="windowText" lastClr="000000"/>
            </a:solidFill>
            <a:latin typeface="UD デジタル 教科書体 N-B" panose="02020700000000000000" pitchFamily="17" charset="-128"/>
            <a:ea typeface="UD デジタル 教科書体 N-B" panose="02020700000000000000" pitchFamily="17" charset="-128"/>
          </a:endParaRPr>
        </a:p>
        <a:p>
          <a:pPr marL="0" lvl="0" indent="0" algn="ctr" defTabSz="622300">
            <a:lnSpc>
              <a:spcPct val="90000"/>
            </a:lnSpc>
            <a:spcBef>
              <a:spcPct val="0"/>
            </a:spcBef>
            <a:spcAft>
              <a:spcPct val="35000"/>
            </a:spcAft>
            <a:buNone/>
          </a:pPr>
          <a:endParaRPr kumimoji="1" lang="ja-JP" altLang="en-US" sz="1400" kern="1200" dirty="0"/>
        </a:p>
      </dsp:txBody>
      <dsp:txXfrm>
        <a:off x="1549538" y="1724498"/>
        <a:ext cx="1110589" cy="101804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1C3D7F9-F9EF-40C0-AF31-2904ADEB4A2C}" type="datetimeFigureOut">
              <a:rPr kumimoji="1" lang="ja-JP" altLang="en-US" smtClean="0"/>
              <a:t>2025/9/19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4171265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1C3D7F9-F9EF-40C0-AF31-2904ADEB4A2C}" type="datetimeFigureOut">
              <a:rPr kumimoji="1" lang="ja-JP" altLang="en-US" smtClean="0"/>
              <a:t>2025/9/19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3316039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1C3D7F9-F9EF-40C0-AF31-2904ADEB4A2C}" type="datetimeFigureOut">
              <a:rPr kumimoji="1" lang="ja-JP" altLang="en-US" smtClean="0"/>
              <a:t>2025/9/19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2718084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1C3D7F9-F9EF-40C0-AF31-2904ADEB4A2C}" type="datetimeFigureOut">
              <a:rPr kumimoji="1" lang="ja-JP" altLang="en-US" smtClean="0"/>
              <a:t>2025/9/19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2307486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61C3D7F9-F9EF-40C0-AF31-2904ADEB4A2C}" type="datetimeFigureOut">
              <a:rPr kumimoji="1" lang="ja-JP" altLang="en-US" smtClean="0"/>
              <a:t>2025/9/19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4154327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1C3D7F9-F9EF-40C0-AF31-2904ADEB4A2C}" type="datetimeFigureOut">
              <a:rPr kumimoji="1" lang="ja-JP" altLang="en-US" smtClean="0"/>
              <a:t>2025/9/19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27040825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1C3D7F9-F9EF-40C0-AF31-2904ADEB4A2C}" type="datetimeFigureOut">
              <a:rPr kumimoji="1" lang="ja-JP" altLang="en-US" smtClean="0"/>
              <a:t>2025/9/19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9409953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61C3D7F9-F9EF-40C0-AF31-2904ADEB4A2C}" type="datetimeFigureOut">
              <a:rPr kumimoji="1" lang="ja-JP" altLang="en-US" smtClean="0"/>
              <a:t>2025/9/19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4389567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C3D7F9-F9EF-40C0-AF31-2904ADEB4A2C}" type="datetimeFigureOut">
              <a:rPr kumimoji="1" lang="ja-JP" altLang="en-US" smtClean="0"/>
              <a:t>2025/9/19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1600414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1C3D7F9-F9EF-40C0-AF31-2904ADEB4A2C}" type="datetimeFigureOut">
              <a:rPr kumimoji="1" lang="ja-JP" altLang="en-US" smtClean="0"/>
              <a:t>2025/9/19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39883264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1C3D7F9-F9EF-40C0-AF31-2904ADEB4A2C}" type="datetimeFigureOut">
              <a:rPr kumimoji="1" lang="ja-JP" altLang="en-US" smtClean="0"/>
              <a:t>2025/9/19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1230953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61C3D7F9-F9EF-40C0-AF31-2904ADEB4A2C}" type="datetimeFigureOut">
              <a:rPr kumimoji="1" lang="ja-JP" altLang="en-US" smtClean="0"/>
              <a:t>2025/9/19</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EA006B02-DA56-42DB-9F9C-78C299CF8CC8}" type="slidenum">
              <a:rPr kumimoji="1" lang="ja-JP" altLang="en-US" smtClean="0"/>
              <a:t>‹#›</a:t>
            </a:fld>
            <a:endParaRPr kumimoji="1" lang="ja-JP" altLang="en-US"/>
          </a:p>
        </p:txBody>
      </p:sp>
    </p:spTree>
    <p:extLst>
      <p:ext uri="{BB962C8B-B14F-4D97-AF65-F5344CB8AC3E}">
        <p14:creationId xmlns:p14="http://schemas.microsoft.com/office/powerpoint/2010/main" val="336053572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8F906505-CB4C-BE0A-5420-1098DBE0FE1D}"/>
              </a:ext>
            </a:extLst>
          </p:cNvPr>
          <p:cNvSpPr txBox="1"/>
          <p:nvPr/>
        </p:nvSpPr>
        <p:spPr>
          <a:xfrm>
            <a:off x="209549" y="225058"/>
            <a:ext cx="2619375" cy="769441"/>
          </a:xfrm>
          <a:prstGeom prst="rect">
            <a:avLst/>
          </a:prstGeom>
          <a:noFill/>
        </p:spPr>
        <p:txBody>
          <a:bodyPr wrap="square">
            <a:spAutoFit/>
          </a:bodyPr>
          <a:lstStyle/>
          <a:p>
            <a:pPr algn="just"/>
            <a:r>
              <a:rPr lang="ja-JP" altLang="ja-JP" sz="11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みらい百花</a:t>
            </a:r>
            <a:r>
              <a:rPr lang="ja-JP" altLang="ja-JP" sz="1100" kern="1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ワークシート</a:t>
            </a:r>
            <a:r>
              <a:rPr lang="ja-JP" altLang="en-US" sz="1100" kern="100" dirty="0">
                <a:latin typeface="Century" panose="02040604050505020304" pitchFamily="18" charset="0"/>
                <a:ea typeface="ＭＳ 明朝" panose="02020609040205080304" pitchFamily="17" charset="-128"/>
                <a:cs typeface="ＭＳ 明朝" panose="02020609040205080304" pitchFamily="17" charset="-128"/>
              </a:rPr>
              <a:t> </a:t>
            </a:r>
            <a:endParaRPr lang="en-US" altLang="ja-JP" sz="1100" kern="100" dirty="0">
              <a:latin typeface="Century" panose="02040604050505020304" pitchFamily="18" charset="0"/>
              <a:ea typeface="ＭＳ 明朝" panose="02020609040205080304" pitchFamily="17" charset="-128"/>
              <a:cs typeface="ＭＳ 明朝" panose="02020609040205080304" pitchFamily="17" charset="-128"/>
            </a:endParaRPr>
          </a:p>
          <a:p>
            <a:pPr algn="just"/>
            <a:r>
              <a:rPr lang="ja-JP" altLang="en-US" sz="1100" kern="100" dirty="0">
                <a:latin typeface="UD デジタル 教科書体 N-B" panose="02020700000000000000" pitchFamily="17" charset="-128"/>
                <a:ea typeface="UD デジタル 教科書体 N-B" panose="02020700000000000000" pitchFamily="17" charset="-128"/>
                <a:cs typeface="ＭＳ 明朝" panose="02020609040205080304" pitchFamily="17" charset="-128"/>
              </a:rPr>
              <a:t>指導者用補足資料</a:t>
            </a:r>
            <a:r>
              <a:rPr lang="ja-JP" altLang="ja-JP" sz="1100" u="sng" kern="100" dirty="0">
                <a:effectLst/>
                <a:latin typeface="UD デジタル 教科書体 N-B" panose="02020700000000000000" pitchFamily="17" charset="-128"/>
                <a:ea typeface="UD デジタル 教科書体 N-B" panose="02020700000000000000" pitchFamily="17" charset="-128"/>
                <a:cs typeface="Times New Roman" panose="02020603050405020304" pitchFamily="18" charset="0"/>
              </a:rPr>
              <a:t>　　</a:t>
            </a:r>
            <a:r>
              <a:rPr lang="ja-JP" altLang="ja-JP" sz="1100" u="sng"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　　　</a:t>
            </a:r>
            <a:endParaRPr lang="ja-JP" alt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l"/>
            <a:r>
              <a:rPr lang="en-US" altLang="ja-JP" sz="1100" kern="100" dirty="0">
                <a:effectLst/>
                <a:latin typeface="Century" panose="02040604050505020304" pitchFamily="18" charset="0"/>
                <a:ea typeface="ＭＳ 明朝" panose="02020609040205080304" pitchFamily="17" charset="-128"/>
                <a:cs typeface="Times New Roman" panose="02020603050405020304" pitchFamily="18" charset="0"/>
              </a:rPr>
              <a:t> </a:t>
            </a:r>
            <a:endParaRPr lang="ja-JP" alt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endParaRPr lang="ja-JP" altLang="ja-JP" sz="1100" kern="100" dirty="0">
              <a:effectLst/>
              <a:latin typeface="Century" panose="02040604050505020304" pitchFamily="18" charset="0"/>
              <a:ea typeface="ＭＳ 明朝" panose="02020609040205080304" pitchFamily="17" charset="-128"/>
              <a:cs typeface="Times New Roman" panose="02020603050405020304" pitchFamily="18" charset="0"/>
            </a:endParaRPr>
          </a:p>
        </p:txBody>
      </p:sp>
      <p:sp>
        <p:nvSpPr>
          <p:cNvPr id="7" name="テキスト ボックス 6">
            <a:extLst>
              <a:ext uri="{FF2B5EF4-FFF2-40B4-BE49-F238E27FC236}">
                <a16:creationId xmlns:a16="http://schemas.microsoft.com/office/drawing/2014/main" id="{B61FFF75-D665-9CE2-EAE3-AB0F5D403729}"/>
              </a:ext>
            </a:extLst>
          </p:cNvPr>
          <p:cNvSpPr txBox="1"/>
          <p:nvPr/>
        </p:nvSpPr>
        <p:spPr>
          <a:xfrm>
            <a:off x="642938" y="846543"/>
            <a:ext cx="5572124" cy="646331"/>
          </a:xfrm>
          <a:prstGeom prst="rect">
            <a:avLst/>
          </a:prstGeom>
          <a:noFill/>
        </p:spPr>
        <p:txBody>
          <a:bodyPr wrap="square">
            <a:spAutoFit/>
          </a:bodyPr>
          <a:lstStyle/>
          <a:p>
            <a:pPr algn="ctr"/>
            <a:r>
              <a:rPr lang="ja-JP" altLang="ja-JP" sz="18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キャリア</a:t>
            </a:r>
            <a:r>
              <a:rPr lang="ja-JP" altLang="ja-JP" sz="1800" dirty="0">
                <a:effectLst/>
                <a:ea typeface="UD デジタル 教科書体 N-B" panose="02020700000000000000" pitchFamily="17" charset="-128"/>
                <a:cs typeface="Times New Roman" panose="02020603050405020304" pitchFamily="18" charset="0"/>
              </a:rPr>
              <a:t>（生きる・働く）</a:t>
            </a:r>
            <a:r>
              <a:rPr lang="ja-JP" altLang="ja-JP" sz="18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についての</a:t>
            </a:r>
            <a:endParaRPr lang="ja-JP" altLang="ja-JP" sz="1000" kern="100" dirty="0">
              <a:effectLst/>
              <a:latin typeface="Century" panose="02040604050505020304" pitchFamily="18" charset="0"/>
              <a:ea typeface="ＭＳ 明朝" panose="02020609040205080304" pitchFamily="17" charset="-128"/>
              <a:cs typeface="Times New Roman" panose="02020603050405020304" pitchFamily="18" charset="0"/>
            </a:endParaRPr>
          </a:p>
          <a:p>
            <a:pPr algn="ctr"/>
            <a:r>
              <a:rPr lang="ja-JP" altLang="en-US" sz="18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“ジブン</a:t>
            </a:r>
            <a:r>
              <a:rPr lang="ja-JP" altLang="ja-JP" sz="18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軸</a:t>
            </a:r>
            <a:r>
              <a:rPr lang="ja-JP" altLang="en-US" sz="18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a:t>
            </a:r>
            <a:r>
              <a:rPr lang="ja-JP" altLang="ja-JP" sz="18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を知ろう！</a:t>
            </a:r>
            <a:endParaRPr lang="ja-JP" altLang="en-US" dirty="0"/>
          </a:p>
        </p:txBody>
      </p:sp>
      <p:pic>
        <p:nvPicPr>
          <p:cNvPr id="9" name="図 8" descr="テキスト&#10;&#10;中程度の精度で自動的に生成された説明">
            <a:extLst>
              <a:ext uri="{FF2B5EF4-FFF2-40B4-BE49-F238E27FC236}">
                <a16:creationId xmlns:a16="http://schemas.microsoft.com/office/drawing/2014/main" id="{E071BA11-5724-E26B-F6A2-E834EEDCE2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8776" y="271789"/>
            <a:ext cx="1209675" cy="216843"/>
          </a:xfrm>
          <a:prstGeom prst="rect">
            <a:avLst/>
          </a:prstGeom>
        </p:spPr>
      </p:pic>
      <p:sp>
        <p:nvSpPr>
          <p:cNvPr id="12" name="テキスト ボックス 11">
            <a:extLst>
              <a:ext uri="{FF2B5EF4-FFF2-40B4-BE49-F238E27FC236}">
                <a16:creationId xmlns:a16="http://schemas.microsoft.com/office/drawing/2014/main" id="{01747EDE-FF13-8ABA-4D0E-FE7565043EC5}"/>
              </a:ext>
            </a:extLst>
          </p:cNvPr>
          <p:cNvSpPr txBox="1"/>
          <p:nvPr/>
        </p:nvSpPr>
        <p:spPr>
          <a:xfrm>
            <a:off x="-686934" y="1594422"/>
            <a:ext cx="3965348" cy="307777"/>
          </a:xfrm>
          <a:prstGeom prst="rect">
            <a:avLst/>
          </a:prstGeom>
          <a:noFill/>
        </p:spPr>
        <p:txBody>
          <a:bodyPr wrap="square">
            <a:spAutoFit/>
          </a:bodyPr>
          <a:lstStyle/>
          <a:p>
            <a:pPr algn="ctr"/>
            <a:r>
              <a:rPr lang="ja-JP" altLang="en-US" sz="14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■自分の“軸”とは？</a:t>
            </a:r>
            <a:endParaRPr lang="ja-JP" altLang="en-US" sz="1400" dirty="0"/>
          </a:p>
        </p:txBody>
      </p:sp>
      <p:grpSp>
        <p:nvGrpSpPr>
          <p:cNvPr id="18" name="グループ化 17">
            <a:extLst>
              <a:ext uri="{FF2B5EF4-FFF2-40B4-BE49-F238E27FC236}">
                <a16:creationId xmlns:a16="http://schemas.microsoft.com/office/drawing/2014/main" id="{93ED997A-9088-3B01-6BF5-E31B529A9473}"/>
              </a:ext>
            </a:extLst>
          </p:cNvPr>
          <p:cNvGrpSpPr/>
          <p:nvPr/>
        </p:nvGrpSpPr>
        <p:grpSpPr>
          <a:xfrm>
            <a:off x="-1044189" y="4354840"/>
            <a:ext cx="5937250" cy="3186775"/>
            <a:chOff x="1244599" y="1668959"/>
            <a:chExt cx="7431451" cy="3665042"/>
          </a:xfrm>
        </p:grpSpPr>
        <p:graphicFrame>
          <p:nvGraphicFramePr>
            <p:cNvPr id="10" name="図表 9">
              <a:extLst>
                <a:ext uri="{FF2B5EF4-FFF2-40B4-BE49-F238E27FC236}">
                  <a16:creationId xmlns:a16="http://schemas.microsoft.com/office/drawing/2014/main" id="{3BADF17C-646E-B07E-7D5B-3BDCD8A35CA2}"/>
                </a:ext>
              </a:extLst>
            </p:cNvPr>
            <p:cNvGraphicFramePr/>
            <p:nvPr>
              <p:extLst>
                <p:ext uri="{D42A27DB-BD31-4B8C-83A1-F6EECF244321}">
                  <p14:modId xmlns:p14="http://schemas.microsoft.com/office/powerpoint/2010/main" val="2318359767"/>
                </p:ext>
              </p:extLst>
            </p:nvPr>
          </p:nvGraphicFramePr>
          <p:xfrm>
            <a:off x="1244599" y="1668959"/>
            <a:ext cx="7431451" cy="36650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テキスト ボックス 12">
              <a:extLst>
                <a:ext uri="{FF2B5EF4-FFF2-40B4-BE49-F238E27FC236}">
                  <a16:creationId xmlns:a16="http://schemas.microsoft.com/office/drawing/2014/main" id="{EEF36937-762C-E9EE-115B-242A919B08E0}"/>
                </a:ext>
              </a:extLst>
            </p:cNvPr>
            <p:cNvSpPr txBox="1"/>
            <p:nvPr/>
          </p:nvSpPr>
          <p:spPr>
            <a:xfrm>
              <a:off x="3588724" y="2426520"/>
              <a:ext cx="2743200" cy="424761"/>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ja-JP" altLang="en-US" sz="900" dirty="0">
                  <a:latin typeface="UD デジタル 教科書体 N-B" panose="02020700000000000000" pitchFamily="17" charset="-128"/>
                  <a:ea typeface="UD デジタル 教科書体 N-B" panose="02020700000000000000" pitchFamily="17" charset="-128"/>
                </a:rPr>
                <a:t>大切にしたいこと</a:t>
              </a:r>
            </a:p>
            <a:p>
              <a:pPr algn="ctr"/>
              <a:r>
                <a:rPr lang="ja-JP" altLang="en-US" sz="900" dirty="0">
                  <a:latin typeface="UD デジタル 教科書体 N-B" panose="02020700000000000000" pitchFamily="17" charset="-128"/>
                  <a:ea typeface="UD デジタル 教科書体 N-B" panose="02020700000000000000" pitchFamily="17" charset="-128"/>
                </a:rPr>
                <a:t>こだわりたいこと</a:t>
              </a:r>
            </a:p>
          </p:txBody>
        </p:sp>
        <p:sp>
          <p:nvSpPr>
            <p:cNvPr id="14" name="テキスト ボックス 13">
              <a:extLst>
                <a:ext uri="{FF2B5EF4-FFF2-40B4-BE49-F238E27FC236}">
                  <a16:creationId xmlns:a16="http://schemas.microsoft.com/office/drawing/2014/main" id="{455FADF1-BDF0-6BD0-8E9E-236AE7913216}"/>
                </a:ext>
              </a:extLst>
            </p:cNvPr>
            <p:cNvSpPr txBox="1"/>
            <p:nvPr/>
          </p:nvSpPr>
          <p:spPr>
            <a:xfrm>
              <a:off x="5486581" y="4097050"/>
              <a:ext cx="1690686" cy="58404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900" dirty="0">
                  <a:latin typeface="UD デジタル 教科書体 N-B" panose="02020700000000000000" pitchFamily="17" charset="-128"/>
                  <a:ea typeface="UD デジタル 教科書体 N-B" panose="02020700000000000000" pitchFamily="17" charset="-128"/>
                </a:rPr>
                <a:t>楽しいこと</a:t>
              </a:r>
            </a:p>
            <a:p>
              <a:r>
                <a:rPr lang="ja-JP" altLang="en-US" sz="900" dirty="0">
                  <a:latin typeface="UD デジタル 教科書体 N-B" panose="02020700000000000000" pitchFamily="17" charset="-128"/>
                  <a:ea typeface="UD デジタル 教科書体 N-B" panose="02020700000000000000" pitchFamily="17" charset="-128"/>
                </a:rPr>
                <a:t>好きなこと</a:t>
              </a:r>
              <a:endParaRPr lang="en-US" altLang="ja-JP" sz="900" dirty="0">
                <a:latin typeface="UD デジタル 教科書体 N-B" panose="02020700000000000000" pitchFamily="17" charset="-128"/>
                <a:ea typeface="UD デジタル 教科書体 N-B" panose="02020700000000000000" pitchFamily="17" charset="-128"/>
              </a:endParaRPr>
            </a:p>
            <a:p>
              <a:r>
                <a:rPr lang="ja-JP" altLang="en-US" sz="900" dirty="0">
                  <a:latin typeface="UD デジタル 教科書体 N-B" panose="02020700000000000000" pitchFamily="17" charset="-128"/>
                  <a:ea typeface="UD デジタル 教科書体 N-B" panose="02020700000000000000" pitchFamily="17" charset="-128"/>
                </a:rPr>
                <a:t>趣味</a:t>
              </a:r>
            </a:p>
          </p:txBody>
        </p:sp>
        <p:sp>
          <p:nvSpPr>
            <p:cNvPr id="15" name="テキスト ボックス 14">
              <a:extLst>
                <a:ext uri="{FF2B5EF4-FFF2-40B4-BE49-F238E27FC236}">
                  <a16:creationId xmlns:a16="http://schemas.microsoft.com/office/drawing/2014/main" id="{898216CD-B32E-4D59-67D1-EB9FED531B18}"/>
                </a:ext>
              </a:extLst>
            </p:cNvPr>
            <p:cNvSpPr txBox="1"/>
            <p:nvPr/>
          </p:nvSpPr>
          <p:spPr>
            <a:xfrm>
              <a:off x="3131836" y="4154621"/>
              <a:ext cx="2048452" cy="584046"/>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ja-JP" altLang="en-US" sz="900" dirty="0">
                  <a:latin typeface="UD デジタル 教科書体 N-B" panose="02020700000000000000" pitchFamily="17" charset="-128"/>
                  <a:ea typeface="UD デジタル 教科書体 N-B" panose="02020700000000000000" pitchFamily="17" charset="-128"/>
                </a:rPr>
                <a:t>得意なこと</a:t>
              </a:r>
            </a:p>
            <a:p>
              <a:r>
                <a:rPr lang="ja-JP" altLang="en-US" sz="900" dirty="0">
                  <a:latin typeface="UD デジタル 教科書体 N-B" panose="02020700000000000000" pitchFamily="17" charset="-128"/>
                  <a:ea typeface="UD デジタル 教科書体 N-B" panose="02020700000000000000" pitchFamily="17" charset="-128"/>
                </a:rPr>
                <a:t>知識や経験があること</a:t>
              </a:r>
            </a:p>
            <a:p>
              <a:r>
                <a:rPr lang="ja-JP" altLang="en-US" sz="900" dirty="0">
                  <a:latin typeface="UD デジタル 教科書体 N-B" panose="02020700000000000000" pitchFamily="17" charset="-128"/>
                  <a:ea typeface="UD デジタル 教科書体 N-B" panose="02020700000000000000" pitchFamily="17" charset="-128"/>
                </a:rPr>
                <a:t>苦手なこと以外</a:t>
              </a:r>
            </a:p>
          </p:txBody>
        </p:sp>
      </p:grpSp>
      <p:sp>
        <p:nvSpPr>
          <p:cNvPr id="17" name="テキスト ボックス 16">
            <a:extLst>
              <a:ext uri="{FF2B5EF4-FFF2-40B4-BE49-F238E27FC236}">
                <a16:creationId xmlns:a16="http://schemas.microsoft.com/office/drawing/2014/main" id="{A871BE19-C282-B3B3-5D98-F04ADCDAC5D1}"/>
              </a:ext>
            </a:extLst>
          </p:cNvPr>
          <p:cNvSpPr txBox="1"/>
          <p:nvPr/>
        </p:nvSpPr>
        <p:spPr>
          <a:xfrm>
            <a:off x="501559" y="1891149"/>
            <a:ext cx="6245360" cy="1954381"/>
          </a:xfrm>
          <a:prstGeom prst="rect">
            <a:avLst/>
          </a:prstGeom>
          <a:noFill/>
        </p:spPr>
        <p:txBody>
          <a:bodyPr wrap="square">
            <a:spAutoFit/>
          </a:bodyPr>
          <a:lstStyle/>
          <a:p>
            <a:r>
              <a:rPr lang="ja-JP" altLang="en-US" sz="1100" dirty="0">
                <a:latin typeface="UD デジタル 教科書体 N-B" panose="02020700000000000000" pitchFamily="17" charset="-128"/>
                <a:ea typeface="UD デジタル 教科書体 N-B" panose="02020700000000000000" pitchFamily="17" charset="-128"/>
              </a:rPr>
              <a:t>仕事に限らず、これから人生で重要な選択をするときの</a:t>
            </a:r>
            <a:r>
              <a:rPr lang="en-US" altLang="ja-JP" sz="1100" dirty="0">
                <a:latin typeface="UD デジタル 教科書体 N-B" panose="02020700000000000000" pitchFamily="17" charset="-128"/>
                <a:ea typeface="UD デジタル 教科書体 N-B" panose="02020700000000000000" pitchFamily="17" charset="-128"/>
              </a:rPr>
              <a:t>『</a:t>
            </a:r>
            <a:r>
              <a:rPr lang="ja-JP" altLang="en-US" sz="1100" dirty="0">
                <a:latin typeface="UD デジタル 教科書体 N-B" panose="02020700000000000000" pitchFamily="17" charset="-128"/>
                <a:ea typeface="UD デジタル 教科書体 N-B" panose="02020700000000000000" pitchFamily="17" charset="-128"/>
              </a:rPr>
              <a:t>判断基準</a:t>
            </a:r>
            <a:r>
              <a:rPr lang="en-US" altLang="ja-JP" sz="1100" dirty="0">
                <a:latin typeface="UD デジタル 教科書体 N-B" panose="02020700000000000000" pitchFamily="17" charset="-128"/>
                <a:ea typeface="UD デジタル 教科書体 N-B" panose="02020700000000000000" pitchFamily="17" charset="-128"/>
              </a:rPr>
              <a:t>』</a:t>
            </a:r>
            <a:r>
              <a:rPr lang="ja-JP" altLang="en-US" sz="1100" dirty="0">
                <a:latin typeface="UD デジタル 教科書体 N-B" panose="02020700000000000000" pitchFamily="17" charset="-128"/>
                <a:ea typeface="UD デジタル 教科書体 N-B" panose="02020700000000000000" pitchFamily="17" charset="-128"/>
              </a:rPr>
              <a:t>となるものです。</a:t>
            </a:r>
            <a:endParaRPr lang="en-US" altLang="ja-JP" sz="1100" dirty="0">
              <a:latin typeface="UD デジタル 教科書体 N-B" panose="02020700000000000000" pitchFamily="17" charset="-128"/>
              <a:ea typeface="UD デジタル 教科書体 N-B" panose="02020700000000000000" pitchFamily="17" charset="-128"/>
            </a:endParaRPr>
          </a:p>
          <a:p>
            <a:r>
              <a:rPr lang="ja-JP" altLang="en-US" sz="1100" dirty="0">
                <a:latin typeface="UD デジタル 教科書体 N-B" panose="02020700000000000000" pitchFamily="17" charset="-128"/>
                <a:ea typeface="UD デジタル 教科書体 N-B" panose="02020700000000000000" pitchFamily="17" charset="-128"/>
              </a:rPr>
              <a:t>それぞれの頭の中にあるぼんやりとした判断基準を書き出すことで自分の</a:t>
            </a:r>
            <a:r>
              <a:rPr lang="ja-JP" altLang="en-US" sz="11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a:t>
            </a:r>
            <a:r>
              <a:rPr lang="ja-JP" altLang="ja-JP" sz="11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軸</a:t>
            </a:r>
            <a:r>
              <a:rPr lang="ja-JP" altLang="en-US" sz="11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a:t>
            </a:r>
            <a:r>
              <a:rPr lang="en-US" altLang="ja-JP" sz="1100" dirty="0">
                <a:latin typeface="UD デジタル 教科書体 N-B" panose="02020700000000000000" pitchFamily="17" charset="-128"/>
                <a:ea typeface="UD デジタル 教科書体 N-B" panose="02020700000000000000" pitchFamily="17" charset="-128"/>
              </a:rPr>
              <a:t>(</a:t>
            </a:r>
            <a:r>
              <a:rPr lang="ja-JP" altLang="en-US" sz="1100" dirty="0">
                <a:latin typeface="UD デジタル 教科書体 N-B" panose="02020700000000000000" pitchFamily="17" charset="-128"/>
                <a:ea typeface="UD デジタル 教科書体 N-B" panose="02020700000000000000" pitchFamily="17" charset="-128"/>
              </a:rPr>
              <a:t>＝自分が</a:t>
            </a:r>
            <a:endParaRPr lang="en-US" altLang="ja-JP" sz="1100" dirty="0">
              <a:latin typeface="UD デジタル 教科書体 N-B" panose="02020700000000000000" pitchFamily="17" charset="-128"/>
              <a:ea typeface="UD デジタル 教科書体 N-B" panose="02020700000000000000" pitchFamily="17" charset="-128"/>
            </a:endParaRPr>
          </a:p>
          <a:p>
            <a:r>
              <a:rPr lang="ja-JP" altLang="en-US" sz="1100" dirty="0">
                <a:latin typeface="UD デジタル 教科書体 N-B" panose="02020700000000000000" pitchFamily="17" charset="-128"/>
                <a:ea typeface="UD デジタル 教科書体 N-B" panose="02020700000000000000" pitchFamily="17" charset="-128"/>
              </a:rPr>
              <a:t>大切にしたい事</a:t>
            </a:r>
            <a:r>
              <a:rPr lang="en-US" altLang="ja-JP" sz="1100" dirty="0">
                <a:latin typeface="UD デジタル 教科書体 N-B" panose="02020700000000000000" pitchFamily="17" charset="-128"/>
                <a:ea typeface="UD デジタル 教科書体 N-B" panose="02020700000000000000" pitchFamily="17" charset="-128"/>
              </a:rPr>
              <a:t>)</a:t>
            </a:r>
            <a:r>
              <a:rPr lang="ja-JP" altLang="en-US" sz="1100" dirty="0">
                <a:latin typeface="UD デジタル 教科書体 N-B" panose="02020700000000000000" pitchFamily="17" charset="-128"/>
                <a:ea typeface="UD デジタル 教科書体 N-B" panose="02020700000000000000" pitchFamily="17" charset="-128"/>
              </a:rPr>
              <a:t>を明確にしていきます。</a:t>
            </a:r>
            <a:endParaRPr lang="en-US" altLang="ja-JP" sz="1100" dirty="0">
              <a:latin typeface="UD デジタル 教科書体 N-B" panose="02020700000000000000" pitchFamily="17" charset="-128"/>
              <a:ea typeface="UD デジタル 教科書体 N-B" panose="02020700000000000000" pitchFamily="17" charset="-128"/>
            </a:endParaRPr>
          </a:p>
          <a:p>
            <a:endParaRPr lang="en-US" altLang="ja-JP" sz="1100" dirty="0">
              <a:latin typeface="UD デジタル 教科書体 N-B" panose="02020700000000000000" pitchFamily="17" charset="-128"/>
              <a:ea typeface="UD デジタル 教科書体 N-B" panose="02020700000000000000" pitchFamily="17" charset="-128"/>
            </a:endParaRPr>
          </a:p>
          <a:p>
            <a:endParaRPr lang="en-US" altLang="ja-JP" sz="1100" dirty="0">
              <a:latin typeface="UD デジタル 教科書体 N-B" panose="02020700000000000000" pitchFamily="17" charset="-128"/>
              <a:ea typeface="UD デジタル 教科書体 N-B" panose="02020700000000000000" pitchFamily="17" charset="-128"/>
            </a:endParaRPr>
          </a:p>
          <a:p>
            <a:endParaRPr lang="en-US" altLang="ja-JP" sz="1100" dirty="0">
              <a:latin typeface="UD デジタル 教科書体 N-B" panose="02020700000000000000" pitchFamily="17" charset="-128"/>
              <a:ea typeface="UD デジタル 教科書体 N-B" panose="02020700000000000000" pitchFamily="17" charset="-128"/>
            </a:endParaRPr>
          </a:p>
          <a:p>
            <a:endParaRPr lang="en-US" altLang="ja-JP" sz="1100" dirty="0">
              <a:latin typeface="UD デジタル 教科書体 N-B" panose="02020700000000000000" pitchFamily="17" charset="-128"/>
              <a:ea typeface="UD デジタル 教科書体 N-B" panose="02020700000000000000" pitchFamily="17" charset="-128"/>
            </a:endParaRPr>
          </a:p>
          <a:p>
            <a:br>
              <a:rPr lang="ja-JP" altLang="en-US" sz="1100" dirty="0">
                <a:latin typeface="UD デジタル 教科書体 N-B" panose="02020700000000000000" pitchFamily="17" charset="-128"/>
                <a:ea typeface="UD デジタル 教科書体 N-B" panose="02020700000000000000" pitchFamily="17" charset="-128"/>
                <a:cs typeface="Calibri Light"/>
              </a:rPr>
            </a:br>
            <a:endParaRPr lang="en-US" altLang="ja-JP" sz="1100" dirty="0">
              <a:latin typeface="UD デジタル 教科書体 N-B" panose="02020700000000000000" pitchFamily="17" charset="-128"/>
              <a:ea typeface="UD デジタル 教科書体 N-B" panose="02020700000000000000" pitchFamily="17" charset="-128"/>
            </a:endParaRPr>
          </a:p>
          <a:p>
            <a:endParaRPr lang="en-US" altLang="ja-JP" sz="1100" dirty="0">
              <a:latin typeface="UD デジタル 教科書体 N-B" panose="02020700000000000000" pitchFamily="17" charset="-128"/>
              <a:ea typeface="UD デジタル 教科書体 N-B" panose="02020700000000000000" pitchFamily="17" charset="-128"/>
            </a:endParaRPr>
          </a:p>
          <a:p>
            <a:endParaRPr lang="en-US" altLang="ja-JP" sz="1100" dirty="0">
              <a:latin typeface="UD デジタル 教科書体 N-B" panose="02020700000000000000" pitchFamily="17" charset="-128"/>
              <a:ea typeface="UD デジタル 教科書体 N-B" panose="02020700000000000000" pitchFamily="17" charset="-128"/>
            </a:endParaRPr>
          </a:p>
        </p:txBody>
      </p:sp>
      <p:sp>
        <p:nvSpPr>
          <p:cNvPr id="22" name="テキスト ボックス 21">
            <a:extLst>
              <a:ext uri="{FF2B5EF4-FFF2-40B4-BE49-F238E27FC236}">
                <a16:creationId xmlns:a16="http://schemas.microsoft.com/office/drawing/2014/main" id="{B73BA4C2-C82B-5977-CB0D-D862C94645C5}"/>
              </a:ext>
            </a:extLst>
          </p:cNvPr>
          <p:cNvSpPr txBox="1"/>
          <p:nvPr/>
        </p:nvSpPr>
        <p:spPr>
          <a:xfrm>
            <a:off x="1108616" y="2770996"/>
            <a:ext cx="5519422" cy="1277273"/>
          </a:xfrm>
          <a:prstGeom prst="rect">
            <a:avLst/>
          </a:prstGeom>
          <a:noFill/>
        </p:spPr>
        <p:txBody>
          <a:bodyPr wrap="square">
            <a:spAutoFit/>
          </a:bodyPr>
          <a:lstStyle/>
          <a:p>
            <a:r>
              <a:rPr lang="ja-JP" altLang="en-US" sz="1100" dirty="0">
                <a:latin typeface="UD デジタル 教科書体 N-B" panose="02020700000000000000" pitchFamily="17" charset="-128"/>
                <a:ea typeface="UD デジタル 教科書体 N-B" panose="02020700000000000000" pitchFamily="17" charset="-128"/>
              </a:rPr>
              <a:t>★</a:t>
            </a:r>
            <a:r>
              <a:rPr kumimoji="1" lang="ja-JP" altLang="en-US" sz="1100" dirty="0">
                <a:latin typeface="UD デジタル 教科書体 N-B" panose="02020700000000000000" pitchFamily="17" charset="-128"/>
                <a:ea typeface="UD デジタル 教科書体 N-B" panose="02020700000000000000" pitchFamily="17" charset="-128"/>
              </a:rPr>
              <a:t>自分の</a:t>
            </a:r>
            <a:r>
              <a:rPr lang="ja-JP" altLang="en-US" sz="11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a:t>
            </a:r>
            <a:r>
              <a:rPr lang="ja-JP" altLang="ja-JP" sz="11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軸</a:t>
            </a:r>
            <a:r>
              <a:rPr lang="ja-JP" altLang="en-US" sz="11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a:t>
            </a:r>
            <a:r>
              <a:rPr lang="ja-JP" altLang="en-US" sz="1100" dirty="0">
                <a:latin typeface="UD デジタル 教科書体 N-B" panose="02020700000000000000" pitchFamily="17" charset="-128"/>
                <a:ea typeface="UD デジタル 教科書体 N-B" panose="02020700000000000000" pitchFamily="17" charset="-128"/>
                <a:cs typeface="Calibri Light"/>
              </a:rPr>
              <a:t>は人それぞれ違うもの＝自分らしさ</a:t>
            </a:r>
            <a:endParaRPr lang="en-US" altLang="ja-JP" sz="1100" dirty="0">
              <a:latin typeface="UD デジタル 教科書体 N-B" panose="02020700000000000000" pitchFamily="17" charset="-128"/>
              <a:ea typeface="UD デジタル 教科書体 N-B" panose="02020700000000000000" pitchFamily="17" charset="-128"/>
              <a:cs typeface="Calibri Light"/>
            </a:endParaRPr>
          </a:p>
          <a:p>
            <a:r>
              <a:rPr lang="ja-JP" altLang="en-US" sz="1100" dirty="0">
                <a:latin typeface="UD デジタル 教科書体 N-B" panose="02020700000000000000" pitchFamily="17" charset="-128"/>
                <a:ea typeface="UD デジタル 教科書体 N-B" panose="02020700000000000000" pitchFamily="17" charset="-128"/>
                <a:cs typeface="Calibri Light"/>
              </a:rPr>
              <a:t>　正解・不正解のあるものではなく、一人ひとりの</a:t>
            </a:r>
            <a:r>
              <a:rPr lang="en-US" altLang="ja-JP" sz="1100" dirty="0">
                <a:latin typeface="UD デジタル 教科書体 N-B" panose="02020700000000000000" pitchFamily="17" charset="-128"/>
                <a:ea typeface="UD デジタル 教科書体 N-B" panose="02020700000000000000" pitchFamily="17" charset="-128"/>
                <a:cs typeface="Calibri Light"/>
              </a:rPr>
              <a:t>『</a:t>
            </a:r>
            <a:r>
              <a:rPr lang="ja-JP" altLang="en-US" sz="1100" u="sng" dirty="0">
                <a:latin typeface="UD デジタル 教科書体 N-B" panose="02020700000000000000" pitchFamily="17" charset="-128"/>
                <a:ea typeface="UD デジタル 教科書体 N-B" panose="02020700000000000000" pitchFamily="17" charset="-128"/>
                <a:cs typeface="Calibri Light"/>
              </a:rPr>
              <a:t>納得解</a:t>
            </a:r>
            <a:r>
              <a:rPr lang="en-US" altLang="ja-JP" sz="1100" dirty="0">
                <a:latin typeface="UD デジタル 教科書体 N-B" panose="02020700000000000000" pitchFamily="17" charset="-128"/>
                <a:ea typeface="UD デジタル 教科書体 N-B" panose="02020700000000000000" pitchFamily="17" charset="-128"/>
                <a:cs typeface="Calibri Light"/>
              </a:rPr>
              <a:t>』</a:t>
            </a:r>
            <a:r>
              <a:rPr lang="ja-JP" altLang="en-US" sz="1100" dirty="0">
                <a:latin typeface="UD デジタル 教科書体 N-B" panose="02020700000000000000" pitchFamily="17" charset="-128"/>
                <a:ea typeface="UD デジタル 教科書体 N-B" panose="02020700000000000000" pitchFamily="17" charset="-128"/>
                <a:cs typeface="Calibri Light"/>
              </a:rPr>
              <a:t>です。</a:t>
            </a:r>
            <a:endParaRPr lang="en-US" altLang="ja-JP" sz="1100" dirty="0">
              <a:latin typeface="UD デジタル 教科書体 N-B" panose="02020700000000000000" pitchFamily="17" charset="-128"/>
              <a:ea typeface="UD デジタル 教科書体 N-B" panose="02020700000000000000" pitchFamily="17" charset="-128"/>
              <a:cs typeface="Calibri Light"/>
            </a:endParaRPr>
          </a:p>
          <a:p>
            <a:r>
              <a:rPr lang="ja-JP" altLang="en-US" sz="1100" dirty="0">
                <a:latin typeface="UD デジタル 教科書体 N-B" panose="02020700000000000000" pitchFamily="17" charset="-128"/>
                <a:ea typeface="UD デジタル 教科書体 N-B" panose="02020700000000000000" pitchFamily="17" charset="-128"/>
              </a:rPr>
              <a:t>★図では３つの円は同じ大きさですが、この円の大きさも人それぞれ。</a:t>
            </a:r>
            <a:endParaRPr lang="en-US" altLang="ja-JP" sz="1100" dirty="0">
              <a:latin typeface="UD デジタル 教科書体 N-B" panose="02020700000000000000" pitchFamily="17" charset="-128"/>
              <a:ea typeface="UD デジタル 教科書体 N-B" panose="02020700000000000000" pitchFamily="17" charset="-128"/>
            </a:endParaRPr>
          </a:p>
          <a:p>
            <a:r>
              <a:rPr lang="ja-JP" altLang="en-US" sz="1100" dirty="0">
                <a:latin typeface="UD デジタル 教科書体 N-B" panose="02020700000000000000" pitchFamily="17" charset="-128"/>
                <a:ea typeface="UD デジタル 教科書体 N-B" panose="02020700000000000000" pitchFamily="17" charset="-128"/>
              </a:rPr>
              <a:t>　どの円の要素を一番大事にしたいのかも人それぞれですので、　</a:t>
            </a:r>
            <a:endParaRPr lang="en-US" altLang="ja-JP" sz="1100" dirty="0">
              <a:latin typeface="UD デジタル 教科書体 N-B" panose="02020700000000000000" pitchFamily="17" charset="-128"/>
              <a:ea typeface="UD デジタル 教科書体 N-B" panose="02020700000000000000" pitchFamily="17" charset="-128"/>
            </a:endParaRPr>
          </a:p>
          <a:p>
            <a:r>
              <a:rPr lang="ja-JP" altLang="en-US" sz="1100" dirty="0">
                <a:latin typeface="UD デジタル 教科書体 N-B" panose="02020700000000000000" pitchFamily="17" charset="-128"/>
                <a:ea typeface="UD デジタル 教科書体 N-B" panose="02020700000000000000" pitchFamily="17" charset="-128"/>
              </a:rPr>
              <a:t>　価値観、能力、興味・関心の書き出し量に差があっても</a:t>
            </a:r>
            <a:r>
              <a:rPr lang="en-US" altLang="ja-JP" sz="1100" dirty="0">
                <a:latin typeface="UD デジタル 教科書体 N-B" panose="02020700000000000000" pitchFamily="17" charset="-128"/>
                <a:ea typeface="UD デジタル 教科書体 N-B" panose="02020700000000000000" pitchFamily="17" charset="-128"/>
              </a:rPr>
              <a:t>OK</a:t>
            </a:r>
            <a:r>
              <a:rPr lang="ja-JP" altLang="en-US" sz="1100" dirty="0">
                <a:latin typeface="UD デジタル 教科書体 N-B" panose="02020700000000000000" pitchFamily="17" charset="-128"/>
                <a:ea typeface="UD デジタル 教科書体 N-B" panose="02020700000000000000" pitchFamily="17" charset="-128"/>
              </a:rPr>
              <a:t>です。</a:t>
            </a:r>
            <a:endParaRPr lang="en-US" altLang="ja-JP" sz="1100" dirty="0">
              <a:latin typeface="UD デジタル 教科書体 N-B" panose="02020700000000000000" pitchFamily="17" charset="-128"/>
              <a:ea typeface="UD デジタル 教科書体 N-B" panose="02020700000000000000" pitchFamily="17" charset="-128"/>
            </a:endParaRPr>
          </a:p>
          <a:p>
            <a:r>
              <a:rPr lang="ja-JP" altLang="en-US" sz="1100" dirty="0">
                <a:latin typeface="UD デジタル 教科書体 N-B" panose="02020700000000000000" pitchFamily="17" charset="-128"/>
                <a:ea typeface="UD デジタル 教科書体 N-B" panose="02020700000000000000" pitchFamily="17" charset="-128"/>
              </a:rPr>
              <a:t>★三つの円の中の要素をかけ合わせることで、仕事や進路の選択肢を増やしたり、</a:t>
            </a:r>
            <a:endParaRPr lang="en-US" altLang="ja-JP" sz="1100" dirty="0">
              <a:latin typeface="UD デジタル 教科書体 N-B" panose="02020700000000000000" pitchFamily="17" charset="-128"/>
              <a:ea typeface="UD デジタル 教科書体 N-B" panose="02020700000000000000" pitchFamily="17" charset="-128"/>
            </a:endParaRPr>
          </a:p>
          <a:p>
            <a:r>
              <a:rPr lang="ja-JP" altLang="en-US" sz="1100" dirty="0">
                <a:latin typeface="UD デジタル 教科書体 N-B" panose="02020700000000000000" pitchFamily="17" charset="-128"/>
                <a:ea typeface="UD デジタル 教科書体 N-B" panose="02020700000000000000" pitchFamily="17" charset="-128"/>
              </a:rPr>
              <a:t>　可能性を広げることができます。　</a:t>
            </a:r>
          </a:p>
        </p:txBody>
      </p:sp>
      <p:sp>
        <p:nvSpPr>
          <p:cNvPr id="23" name="四角形: 角を丸くする 22">
            <a:extLst>
              <a:ext uri="{FF2B5EF4-FFF2-40B4-BE49-F238E27FC236}">
                <a16:creationId xmlns:a16="http://schemas.microsoft.com/office/drawing/2014/main" id="{E6E5919C-1556-7A3F-3ED2-C0C60844079A}"/>
              </a:ext>
            </a:extLst>
          </p:cNvPr>
          <p:cNvSpPr/>
          <p:nvPr/>
        </p:nvSpPr>
        <p:spPr>
          <a:xfrm>
            <a:off x="306320" y="2659384"/>
            <a:ext cx="6245360" cy="1554115"/>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9755A9F0-E4BE-AA30-00A7-2BA9F55AE1FF}"/>
              </a:ext>
            </a:extLst>
          </p:cNvPr>
          <p:cNvSpPr txBox="1"/>
          <p:nvPr/>
        </p:nvSpPr>
        <p:spPr>
          <a:xfrm>
            <a:off x="306320" y="7807985"/>
            <a:ext cx="4324350" cy="386260"/>
          </a:xfrm>
          <a:prstGeom prst="rect">
            <a:avLst/>
          </a:prstGeom>
          <a:noFill/>
        </p:spPr>
        <p:txBody>
          <a:bodyPr wrap="square">
            <a:spAutoFit/>
          </a:bodyPr>
          <a:lstStyle/>
          <a:p>
            <a:pPr marL="0" indent="0">
              <a:lnSpc>
                <a:spcPct val="150000"/>
              </a:lnSpc>
              <a:buNone/>
            </a:pPr>
            <a:r>
              <a:rPr lang="ja-JP" altLang="en-US" sz="1400" b="1" dirty="0">
                <a:latin typeface="UD デジタル 教科書体 N-B" panose="02020700000000000000" pitchFamily="17" charset="-128"/>
                <a:ea typeface="UD デジタル 教科書体 N-B" panose="02020700000000000000" pitchFamily="17" charset="-128"/>
                <a:cs typeface="Calibri Light"/>
              </a:rPr>
              <a:t>■職業講話に繋げる場合</a:t>
            </a:r>
            <a:r>
              <a:rPr lang="en-US" altLang="ja-JP" sz="1400" b="1" dirty="0">
                <a:latin typeface="UD デジタル 教科書体 N-B" panose="02020700000000000000" pitchFamily="17" charset="-128"/>
                <a:ea typeface="UD デジタル 教科書体 N-B" panose="02020700000000000000" pitchFamily="17" charset="-128"/>
                <a:cs typeface="Calibri Light"/>
              </a:rPr>
              <a:t>…</a:t>
            </a:r>
          </a:p>
        </p:txBody>
      </p:sp>
      <p:sp>
        <p:nvSpPr>
          <p:cNvPr id="27" name="テキスト ボックス 26">
            <a:extLst>
              <a:ext uri="{FF2B5EF4-FFF2-40B4-BE49-F238E27FC236}">
                <a16:creationId xmlns:a16="http://schemas.microsoft.com/office/drawing/2014/main" id="{76779B25-222A-9C7C-0E50-FAB23CC5B391}"/>
              </a:ext>
            </a:extLst>
          </p:cNvPr>
          <p:cNvSpPr txBox="1"/>
          <p:nvPr/>
        </p:nvSpPr>
        <p:spPr>
          <a:xfrm>
            <a:off x="501559" y="8142773"/>
            <a:ext cx="5937250" cy="831125"/>
          </a:xfrm>
          <a:prstGeom prst="rect">
            <a:avLst/>
          </a:prstGeom>
          <a:noFill/>
        </p:spPr>
        <p:txBody>
          <a:bodyPr wrap="square">
            <a:spAutoFit/>
          </a:bodyPr>
          <a:lstStyle/>
          <a:p>
            <a:pPr marL="0" indent="0">
              <a:lnSpc>
                <a:spcPct val="150000"/>
              </a:lnSpc>
              <a:buNone/>
            </a:pPr>
            <a:r>
              <a:rPr lang="ja-JP" altLang="en-US" sz="1100" b="1" dirty="0">
                <a:latin typeface="UD デジタル 教科書体 N-B" panose="02020700000000000000" pitchFamily="17" charset="-128"/>
                <a:ea typeface="UD デジタル 教科書体 N-B" panose="02020700000000000000" pitchFamily="17" charset="-128"/>
                <a:cs typeface="Calibri Light"/>
              </a:rPr>
              <a:t>事前にジブン軸を考えたうえで社会人講師の具体的な話</a:t>
            </a:r>
            <a:r>
              <a:rPr lang="en-US" altLang="ja-JP" sz="1100" b="1" dirty="0">
                <a:latin typeface="UD デジタル 教科書体 N-B" panose="02020700000000000000" pitchFamily="17" charset="-128"/>
                <a:ea typeface="UD デジタル 教科書体 N-B" panose="02020700000000000000" pitchFamily="17" charset="-128"/>
                <a:cs typeface="Calibri Light"/>
              </a:rPr>
              <a:t>(</a:t>
            </a:r>
            <a:r>
              <a:rPr lang="ja-JP" altLang="en-US" sz="1100" b="1" dirty="0">
                <a:latin typeface="UD デジタル 教科書体 N-B" panose="02020700000000000000" pitchFamily="17" charset="-128"/>
                <a:ea typeface="UD デジタル 教科書体 N-B" panose="02020700000000000000" pitchFamily="17" charset="-128"/>
                <a:cs typeface="Calibri Light"/>
              </a:rPr>
              <a:t>ジブン軸</a:t>
            </a:r>
            <a:r>
              <a:rPr lang="en-US" altLang="ja-JP" sz="1100" b="1" dirty="0">
                <a:latin typeface="UD デジタル 教科書体 N-B" panose="02020700000000000000" pitchFamily="17" charset="-128"/>
                <a:ea typeface="UD デジタル 教科書体 N-B" panose="02020700000000000000" pitchFamily="17" charset="-128"/>
                <a:cs typeface="Calibri Light"/>
              </a:rPr>
              <a:t>)</a:t>
            </a:r>
            <a:r>
              <a:rPr lang="ja-JP" altLang="en-US" sz="1100" b="1" dirty="0">
                <a:latin typeface="UD デジタル 教科書体 N-B" panose="02020700000000000000" pitchFamily="17" charset="-128"/>
                <a:ea typeface="UD デジタル 教科書体 N-B" panose="02020700000000000000" pitchFamily="17" charset="-128"/>
                <a:cs typeface="Calibri Light"/>
              </a:rPr>
              <a:t>を聞くことで、</a:t>
            </a:r>
            <a:br>
              <a:rPr lang="ja-JP" altLang="en-US" sz="1100" b="1" dirty="0">
                <a:latin typeface="UD デジタル 教科書体 N-B" panose="02020700000000000000" pitchFamily="17" charset="-128"/>
                <a:ea typeface="UD デジタル 教科書体 N-B" panose="02020700000000000000" pitchFamily="17" charset="-128"/>
                <a:cs typeface="Calibri Light"/>
              </a:rPr>
            </a:br>
            <a:r>
              <a:rPr lang="ja-JP" altLang="ja-JP" sz="1100" b="1" dirty="0">
                <a:latin typeface="UD デジタル 教科書体 N-B" panose="02020700000000000000" pitchFamily="17" charset="-128"/>
                <a:ea typeface="UD デジタル 教科書体 N-B" panose="02020700000000000000" pitchFamily="17" charset="-128"/>
                <a:cs typeface="Calibri Light"/>
              </a:rPr>
              <a:t>自分</a:t>
            </a:r>
            <a:r>
              <a:rPr lang="ja-JP" altLang="en-US" sz="1100" b="1" dirty="0">
                <a:latin typeface="UD デジタル 教科書体 N-B" panose="02020700000000000000" pitchFamily="17" charset="-128"/>
                <a:ea typeface="UD デジタル 教科書体 N-B" panose="02020700000000000000" pitchFamily="17" charset="-128"/>
                <a:cs typeface="Calibri Light"/>
              </a:rPr>
              <a:t>では気づかなかった新たな“軸”に出会うことができ、自分自身の“軸”の見直しにも</a:t>
            </a:r>
            <a:endParaRPr lang="en-US" altLang="ja-JP" sz="1100" b="1" dirty="0">
              <a:latin typeface="UD デジタル 教科書体 N-B" panose="02020700000000000000" pitchFamily="17" charset="-128"/>
              <a:ea typeface="UD デジタル 教科書体 N-B" panose="02020700000000000000" pitchFamily="17" charset="-128"/>
              <a:cs typeface="Calibri Light"/>
            </a:endParaRPr>
          </a:p>
          <a:p>
            <a:pPr marL="0" indent="0">
              <a:lnSpc>
                <a:spcPct val="150000"/>
              </a:lnSpc>
              <a:buNone/>
            </a:pPr>
            <a:r>
              <a:rPr kumimoji="1" lang="ja-JP" altLang="en-US" sz="1100" b="1" dirty="0">
                <a:latin typeface="UD デジタル 教科書体 N-B" panose="02020700000000000000" pitchFamily="17" charset="-128"/>
                <a:ea typeface="UD デジタル 教科書体 N-B" panose="02020700000000000000" pitchFamily="17" charset="-128"/>
                <a:cs typeface="Calibri Light"/>
              </a:rPr>
              <a:t>役立てることができます。</a:t>
            </a:r>
            <a:endParaRPr kumimoji="1" lang="ja-JP" altLang="en-US" sz="1100" b="1" dirty="0">
              <a:latin typeface="UD デジタル 教科書体 N-B" panose="02020700000000000000" pitchFamily="17" charset="-128"/>
              <a:ea typeface="UD デジタル 教科書体 N-B" panose="02020700000000000000" pitchFamily="17" charset="-128"/>
            </a:endParaRPr>
          </a:p>
        </p:txBody>
      </p:sp>
      <p:pic>
        <p:nvPicPr>
          <p:cNvPr id="28" name="図 27" descr="図形, 矢印&#10;&#10;自動的に生成された説明">
            <a:extLst>
              <a:ext uri="{FF2B5EF4-FFF2-40B4-BE49-F238E27FC236}">
                <a16:creationId xmlns:a16="http://schemas.microsoft.com/office/drawing/2014/main" id="{A5927F32-5D7B-010C-3DFD-CA1F642F89C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3592" y="9191544"/>
            <a:ext cx="645024" cy="486548"/>
          </a:xfrm>
          <a:prstGeom prst="rect">
            <a:avLst/>
          </a:prstGeom>
        </p:spPr>
      </p:pic>
      <p:sp>
        <p:nvSpPr>
          <p:cNvPr id="29" name="四角形: 角を丸くする 28">
            <a:extLst>
              <a:ext uri="{FF2B5EF4-FFF2-40B4-BE49-F238E27FC236}">
                <a16:creationId xmlns:a16="http://schemas.microsoft.com/office/drawing/2014/main" id="{4C85FC7D-41F5-F6BD-F862-1D57143D5DC4}"/>
              </a:ext>
            </a:extLst>
          </p:cNvPr>
          <p:cNvSpPr/>
          <p:nvPr/>
        </p:nvSpPr>
        <p:spPr>
          <a:xfrm>
            <a:off x="306321" y="9085149"/>
            <a:ext cx="6245359" cy="695257"/>
          </a:xfrm>
          <a:prstGeom prst="roundRect">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pic>
        <p:nvPicPr>
          <p:cNvPr id="30" name="図 29" descr="図形, 矢印&#10;&#10;自動的に生成された説明">
            <a:extLst>
              <a:ext uri="{FF2B5EF4-FFF2-40B4-BE49-F238E27FC236}">
                <a16:creationId xmlns:a16="http://schemas.microsoft.com/office/drawing/2014/main" id="{2B1D04F9-5123-08F3-EE49-B57AF90923C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3592" y="3173429"/>
            <a:ext cx="645024" cy="486548"/>
          </a:xfrm>
          <a:prstGeom prst="rect">
            <a:avLst/>
          </a:prstGeom>
        </p:spPr>
      </p:pic>
      <p:sp>
        <p:nvSpPr>
          <p:cNvPr id="31" name="テキスト ボックス 30">
            <a:extLst>
              <a:ext uri="{FF2B5EF4-FFF2-40B4-BE49-F238E27FC236}">
                <a16:creationId xmlns:a16="http://schemas.microsoft.com/office/drawing/2014/main" id="{4AED504D-48DC-BBF7-3F57-3893DCE8D950}"/>
              </a:ext>
            </a:extLst>
          </p:cNvPr>
          <p:cNvSpPr txBox="1"/>
          <p:nvPr/>
        </p:nvSpPr>
        <p:spPr>
          <a:xfrm>
            <a:off x="1108616" y="9135207"/>
            <a:ext cx="5519422" cy="600164"/>
          </a:xfrm>
          <a:prstGeom prst="rect">
            <a:avLst/>
          </a:prstGeom>
          <a:noFill/>
        </p:spPr>
        <p:txBody>
          <a:bodyPr wrap="square">
            <a:spAutoFit/>
          </a:bodyPr>
          <a:lstStyle/>
          <a:p>
            <a:r>
              <a:rPr lang="ja-JP" altLang="en-US" sz="11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“ジブン</a:t>
            </a:r>
            <a:r>
              <a:rPr lang="ja-JP" altLang="ja-JP" sz="11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軸</a:t>
            </a:r>
            <a:r>
              <a:rPr lang="ja-JP" altLang="en-US" sz="1100" kern="100" dirty="0">
                <a:effectLst/>
                <a:latin typeface="Century" panose="02040604050505020304" pitchFamily="18" charset="0"/>
                <a:ea typeface="UD デジタル 教科書体 N-B" panose="02020700000000000000" pitchFamily="17" charset="-128"/>
                <a:cs typeface="Times New Roman" panose="02020603050405020304" pitchFamily="18" charset="0"/>
              </a:rPr>
              <a:t>”</a:t>
            </a:r>
            <a:r>
              <a:rPr lang="ja-JP" altLang="en-US" sz="1100" dirty="0">
                <a:latin typeface="UD デジタル 教科書体 N-B" panose="02020700000000000000" pitchFamily="17" charset="-128"/>
                <a:ea typeface="UD デジタル 教科書体 N-B" panose="02020700000000000000" pitchFamily="17" charset="-128"/>
              </a:rPr>
              <a:t>は様々な経験を経て変化し、何回も考えることではっきりしてきます。</a:t>
            </a:r>
            <a:endParaRPr lang="en-US" altLang="ja-JP" sz="1100" dirty="0">
              <a:latin typeface="UD デジタル 教科書体 N-B" panose="02020700000000000000" pitchFamily="17" charset="-128"/>
              <a:ea typeface="UD デジタル 教科書体 N-B" panose="02020700000000000000" pitchFamily="17" charset="-128"/>
            </a:endParaRPr>
          </a:p>
          <a:p>
            <a:r>
              <a:rPr lang="ja-JP" altLang="en-US" sz="1100" dirty="0">
                <a:latin typeface="UD デジタル 教科書体 N-B" panose="02020700000000000000" pitchFamily="17" charset="-128"/>
                <a:ea typeface="UD デジタル 教科書体 N-B" panose="02020700000000000000" pitchFamily="17" charset="-128"/>
              </a:rPr>
              <a:t>職業講話後に振り返る、または年に１回書いてみることで、その時の自分の考えを</a:t>
            </a:r>
            <a:endParaRPr lang="en-US" altLang="ja-JP" sz="1100" dirty="0">
              <a:latin typeface="UD デジタル 教科書体 N-B" panose="02020700000000000000" pitchFamily="17" charset="-128"/>
              <a:ea typeface="UD デジタル 教科書体 N-B" panose="02020700000000000000" pitchFamily="17" charset="-128"/>
            </a:endParaRPr>
          </a:p>
          <a:p>
            <a:r>
              <a:rPr lang="ja-JP" altLang="en-US" sz="1100" dirty="0">
                <a:latin typeface="UD デジタル 教科書体 N-B" panose="02020700000000000000" pitchFamily="17" charset="-128"/>
                <a:ea typeface="UD デジタル 教科書体 N-B" panose="02020700000000000000" pitchFamily="17" charset="-128"/>
              </a:rPr>
              <a:t>振り返り、記録として残すことができます。</a:t>
            </a:r>
          </a:p>
        </p:txBody>
      </p:sp>
      <p:sp>
        <p:nvSpPr>
          <p:cNvPr id="40" name="テキスト ボックス 39">
            <a:extLst>
              <a:ext uri="{FF2B5EF4-FFF2-40B4-BE49-F238E27FC236}">
                <a16:creationId xmlns:a16="http://schemas.microsoft.com/office/drawing/2014/main" id="{6CF06A6D-1362-FBD4-A6E5-45A964B14234}"/>
              </a:ext>
            </a:extLst>
          </p:cNvPr>
          <p:cNvSpPr txBox="1"/>
          <p:nvPr/>
        </p:nvSpPr>
        <p:spPr>
          <a:xfrm>
            <a:off x="3716995" y="5802511"/>
            <a:ext cx="3138563" cy="1938992"/>
          </a:xfrm>
          <a:prstGeom prst="rect">
            <a:avLst/>
          </a:prstGeom>
          <a:noFill/>
        </p:spPr>
        <p:txBody>
          <a:bodyPr wrap="square">
            <a:spAutoFit/>
          </a:bodyPr>
          <a:lstStyle/>
          <a:p>
            <a:r>
              <a:rPr lang="ja-JP" altLang="en-US" sz="1000" dirty="0">
                <a:latin typeface="UD デジタル 教科書体 N-B" panose="02020700000000000000" pitchFamily="17" charset="-128"/>
                <a:ea typeface="UD デジタル 教科書体 N-B" panose="02020700000000000000" pitchFamily="17" charset="-128"/>
              </a:rPr>
              <a:t>例：家族でのバーベキュー</a:t>
            </a:r>
            <a:r>
              <a:rPr lang="en-US" altLang="ja-JP" sz="1000" dirty="0">
                <a:latin typeface="UD デジタル 教科書体 N-B" panose="02020700000000000000" pitchFamily="17" charset="-128"/>
                <a:ea typeface="UD デジタル 教科書体 N-B" panose="02020700000000000000" pitchFamily="17" charset="-128"/>
              </a:rPr>
              <a:t>(</a:t>
            </a:r>
            <a:r>
              <a:rPr lang="ja-JP" altLang="en-US" sz="1000" dirty="0">
                <a:latin typeface="UD デジタル 教科書体 N-B" panose="02020700000000000000" pitchFamily="17" charset="-128"/>
                <a:ea typeface="UD デジタル 教科書体 N-B" panose="02020700000000000000" pitchFamily="17" charset="-128"/>
              </a:rPr>
              <a:t>楽しかった思い出</a:t>
            </a:r>
            <a:r>
              <a:rPr lang="en-US" altLang="ja-JP" sz="1000" dirty="0">
                <a:latin typeface="UD デジタル 教科書体 N-B" panose="02020700000000000000" pitchFamily="17" charset="-128"/>
                <a:ea typeface="UD デジタル 教科書体 N-B" panose="02020700000000000000" pitchFamily="17" charset="-128"/>
              </a:rPr>
              <a:t>)</a:t>
            </a:r>
          </a:p>
          <a:p>
            <a:r>
              <a:rPr lang="ja-JP" altLang="en-US" sz="1000" dirty="0">
                <a:latin typeface="UD デジタル 教科書体 N-B" panose="02020700000000000000" pitchFamily="17" charset="-128"/>
                <a:ea typeface="UD デジタル 教科書体 N-B" panose="02020700000000000000" pitchFamily="17" charset="-128"/>
              </a:rPr>
              <a:t>　　</a:t>
            </a:r>
            <a:endParaRPr lang="en-US" altLang="ja-JP" sz="1000" dirty="0">
              <a:latin typeface="UD デジタル 教科書体 N-B" panose="02020700000000000000" pitchFamily="17" charset="-128"/>
              <a:ea typeface="UD デジタル 教科書体 N-B" panose="02020700000000000000" pitchFamily="17" charset="-128"/>
            </a:endParaRPr>
          </a:p>
          <a:p>
            <a:r>
              <a:rPr lang="ja-JP" altLang="en-US" sz="1000" dirty="0">
                <a:latin typeface="UD デジタル 教科書体 N-B" panose="02020700000000000000" pitchFamily="17" charset="-128"/>
                <a:ea typeface="UD デジタル 教科書体 N-B" panose="02020700000000000000" pitchFamily="17" charset="-128"/>
              </a:rPr>
              <a:t>　　・</a:t>
            </a:r>
            <a:r>
              <a:rPr kumimoji="1" lang="ja-JP" altLang="en-US" sz="1000" dirty="0">
                <a:latin typeface="UD デジタル 教科書体 NK-B" panose="02020700000000000000" pitchFamily="18" charset="-128"/>
                <a:ea typeface="UD デジタル 教科書体 NK-B" panose="02020700000000000000" pitchFamily="18" charset="-128"/>
              </a:rPr>
              <a:t>準備を積極的に手伝った</a:t>
            </a:r>
            <a:endParaRPr kumimoji="1" lang="en-US" altLang="ja-JP" sz="1000" dirty="0">
              <a:latin typeface="UD デジタル 教科書体 NK-B" panose="02020700000000000000" pitchFamily="18" charset="-128"/>
              <a:ea typeface="UD デジタル 教科書体 NK-B" panose="02020700000000000000" pitchFamily="18" charset="-128"/>
            </a:endParaRPr>
          </a:p>
          <a:p>
            <a:r>
              <a:rPr lang="ja-JP" altLang="en-US" sz="1000" dirty="0">
                <a:latin typeface="UD デジタル 教科書体 N-B" panose="02020700000000000000" pitchFamily="17" charset="-128"/>
                <a:ea typeface="UD デジタル 教科書体 N-B" panose="02020700000000000000" pitchFamily="17" charset="-128"/>
              </a:rPr>
              <a:t>　　　①価値観→</a:t>
            </a:r>
            <a:r>
              <a:rPr kumimoji="1" lang="ja-JP" altLang="en-US" sz="1000" dirty="0">
                <a:latin typeface="UD デジタル 教科書体 NK-B" panose="02020700000000000000" pitchFamily="18" charset="-128"/>
                <a:ea typeface="UD デジタル 教科書体 NK-B" panose="02020700000000000000" pitchFamily="18" charset="-128"/>
              </a:rPr>
              <a:t>人の役に立ちたい</a:t>
            </a:r>
            <a:endParaRPr kumimoji="1" lang="en-US" altLang="ja-JP" sz="1000" dirty="0">
              <a:latin typeface="UD デジタル 教科書体 NK-B" panose="02020700000000000000" pitchFamily="18" charset="-128"/>
              <a:ea typeface="UD デジタル 教科書体 NK-B" panose="02020700000000000000" pitchFamily="18" charset="-128"/>
            </a:endParaRPr>
          </a:p>
          <a:p>
            <a:r>
              <a:rPr kumimoji="1" lang="en-US" altLang="ja-JP" sz="1000" dirty="0">
                <a:latin typeface="UD デジタル 教科書体 NK-B" panose="02020700000000000000" pitchFamily="18" charset="-128"/>
                <a:ea typeface="UD デジタル 教科書体 NK-B" panose="02020700000000000000" pitchFamily="18" charset="-128"/>
              </a:rPr>
              <a:t>          </a:t>
            </a:r>
            <a:r>
              <a:rPr kumimoji="1" lang="ja-JP" altLang="en-US" sz="1000" dirty="0">
                <a:latin typeface="UD デジタル 教科書体 NK-B" panose="02020700000000000000" pitchFamily="18" charset="-128"/>
                <a:ea typeface="UD デジタル 教科書体 NK-B" panose="02020700000000000000" pitchFamily="18" charset="-128"/>
              </a:rPr>
              <a:t>②能力→地道な作業ができる</a:t>
            </a:r>
            <a:endParaRPr lang="en-US" altLang="ja-JP" sz="1000" dirty="0">
              <a:latin typeface="UD デジタル 教科書体 N-B" panose="02020700000000000000" pitchFamily="17" charset="-128"/>
              <a:ea typeface="UD デジタル 教科書体 N-B" panose="02020700000000000000" pitchFamily="17" charset="-128"/>
            </a:endParaRPr>
          </a:p>
          <a:p>
            <a:r>
              <a:rPr lang="ja-JP" altLang="en-US" sz="1000" dirty="0">
                <a:latin typeface="UD デジタル 教科書体 N-B" panose="02020700000000000000" pitchFamily="17" charset="-128"/>
                <a:ea typeface="UD デジタル 教科書体 N-B" panose="02020700000000000000" pitchFamily="17" charset="-128"/>
              </a:rPr>
              <a:t>　　</a:t>
            </a:r>
            <a:endParaRPr lang="en-US" altLang="ja-JP" sz="1000" dirty="0">
              <a:latin typeface="UD デジタル 教科書体 N-B" panose="02020700000000000000" pitchFamily="17" charset="-128"/>
              <a:ea typeface="UD デジタル 教科書体 N-B" panose="02020700000000000000" pitchFamily="17" charset="-128"/>
            </a:endParaRPr>
          </a:p>
          <a:p>
            <a:r>
              <a:rPr lang="ja-JP" altLang="en-US" sz="1000" dirty="0">
                <a:latin typeface="UD デジタル 教科書体 N-B" panose="02020700000000000000" pitchFamily="17" charset="-128"/>
                <a:ea typeface="UD デジタル 教科書体 N-B" panose="02020700000000000000" pitchFamily="17" charset="-128"/>
              </a:rPr>
              <a:t>　　・火おこしができた</a:t>
            </a:r>
            <a:endParaRPr lang="en-US" altLang="ja-JP" sz="1000" dirty="0">
              <a:latin typeface="UD デジタル 教科書体 N-B" panose="02020700000000000000" pitchFamily="17" charset="-128"/>
              <a:ea typeface="UD デジタル 教科書体 N-B" panose="02020700000000000000" pitchFamily="17" charset="-128"/>
            </a:endParaRPr>
          </a:p>
          <a:p>
            <a:r>
              <a:rPr lang="ja-JP" altLang="en-US" sz="1000" dirty="0">
                <a:latin typeface="UD デジタル 教科書体 N-B" panose="02020700000000000000" pitchFamily="17" charset="-128"/>
                <a:ea typeface="UD デジタル 教科書体 N-B" panose="02020700000000000000" pitchFamily="17" charset="-128"/>
              </a:rPr>
              <a:t>　　　②能力→手先が器用</a:t>
            </a:r>
            <a:endParaRPr lang="en-US" altLang="ja-JP" sz="1000" dirty="0">
              <a:latin typeface="UD デジタル 教科書体 N-B" panose="02020700000000000000" pitchFamily="17" charset="-128"/>
              <a:ea typeface="UD デジタル 教科書体 N-B" panose="02020700000000000000" pitchFamily="17" charset="-128"/>
            </a:endParaRPr>
          </a:p>
          <a:p>
            <a:r>
              <a:rPr lang="ja-JP" altLang="en-US" sz="1000" dirty="0">
                <a:latin typeface="UD デジタル 教科書体 N-B" panose="02020700000000000000" pitchFamily="17" charset="-128"/>
                <a:ea typeface="UD デジタル 教科書体 N-B" panose="02020700000000000000" pitchFamily="17" charset="-128"/>
              </a:rPr>
              <a:t>　</a:t>
            </a:r>
            <a:endParaRPr lang="en-US" altLang="ja-JP" sz="1000" dirty="0">
              <a:latin typeface="UD デジタル 教科書体 N-B" panose="02020700000000000000" pitchFamily="17" charset="-128"/>
              <a:ea typeface="UD デジタル 教科書体 N-B" panose="02020700000000000000" pitchFamily="17" charset="-128"/>
            </a:endParaRPr>
          </a:p>
          <a:p>
            <a:r>
              <a:rPr lang="ja-JP" altLang="en-US" sz="1000" dirty="0">
                <a:latin typeface="UD デジタル 教科書体 N-B" panose="02020700000000000000" pitchFamily="17" charset="-128"/>
                <a:ea typeface="UD デジタル 教科書体 N-B" panose="02020700000000000000" pitchFamily="17" charset="-128"/>
              </a:rPr>
              <a:t>　　・肉や野菜を焼いてあげた</a:t>
            </a:r>
            <a:endParaRPr lang="en-US" altLang="ja-JP" sz="1000" dirty="0">
              <a:latin typeface="UD デジタル 教科書体 N-B" panose="02020700000000000000" pitchFamily="17" charset="-128"/>
              <a:ea typeface="UD デジタル 教科書体 N-B" panose="02020700000000000000" pitchFamily="17" charset="-128"/>
            </a:endParaRPr>
          </a:p>
          <a:p>
            <a:r>
              <a:rPr lang="ja-JP" altLang="en-US" sz="1000" dirty="0">
                <a:latin typeface="UD デジタル 教科書体 N-B" panose="02020700000000000000" pitchFamily="17" charset="-128"/>
                <a:ea typeface="UD デジタル 教科書体 N-B" panose="02020700000000000000" pitchFamily="17" charset="-128"/>
              </a:rPr>
              <a:t>　　　①価値観→人の笑顔が見たい・喜ばせたい</a:t>
            </a:r>
            <a:endParaRPr lang="en-US" altLang="ja-JP" sz="1000" dirty="0">
              <a:latin typeface="UD デジタル 教科書体 N-B" panose="02020700000000000000" pitchFamily="17" charset="-128"/>
              <a:ea typeface="UD デジタル 教科書体 N-B" panose="02020700000000000000" pitchFamily="17" charset="-128"/>
            </a:endParaRPr>
          </a:p>
          <a:p>
            <a:r>
              <a:rPr lang="ja-JP" altLang="en-US" sz="1000" dirty="0">
                <a:latin typeface="UD デジタル 教科書体 N-B" panose="02020700000000000000" pitchFamily="17" charset="-128"/>
                <a:ea typeface="UD デジタル 教科書体 N-B" panose="02020700000000000000" pitchFamily="17" charset="-128"/>
              </a:rPr>
              <a:t>　　　③興味・関心→</a:t>
            </a:r>
            <a:r>
              <a:rPr kumimoji="1" lang="ja-JP" altLang="en-US" sz="1000" dirty="0">
                <a:latin typeface="UD デジタル 教科書体 NK-B" panose="02020700000000000000" pitchFamily="18" charset="-128"/>
                <a:ea typeface="UD デジタル 教科書体 NK-B" panose="02020700000000000000" pitchFamily="18" charset="-128"/>
              </a:rPr>
              <a:t>料理</a:t>
            </a:r>
            <a:endParaRPr kumimoji="1" lang="en-US" altLang="ja-JP" sz="1000" dirty="0">
              <a:latin typeface="UD デジタル 教科書体 NK-B" panose="02020700000000000000" pitchFamily="18" charset="-128"/>
              <a:ea typeface="UD デジタル 教科書体 NK-B" panose="02020700000000000000" pitchFamily="18" charset="-128"/>
            </a:endParaRPr>
          </a:p>
        </p:txBody>
      </p:sp>
      <p:sp>
        <p:nvSpPr>
          <p:cNvPr id="44" name="テキスト ボックス 43">
            <a:extLst>
              <a:ext uri="{FF2B5EF4-FFF2-40B4-BE49-F238E27FC236}">
                <a16:creationId xmlns:a16="http://schemas.microsoft.com/office/drawing/2014/main" id="{BB338C6D-0E17-DCAF-B511-0DCE00FE11C1}"/>
              </a:ext>
            </a:extLst>
          </p:cNvPr>
          <p:cNvSpPr txBox="1"/>
          <p:nvPr/>
        </p:nvSpPr>
        <p:spPr>
          <a:xfrm>
            <a:off x="3716995" y="4787292"/>
            <a:ext cx="2986586" cy="938719"/>
          </a:xfrm>
          <a:prstGeom prst="rect">
            <a:avLst/>
          </a:prstGeom>
          <a:noFill/>
        </p:spPr>
        <p:txBody>
          <a:bodyPr wrap="square">
            <a:spAutoFit/>
          </a:bodyPr>
          <a:lstStyle/>
          <a:p>
            <a:r>
              <a:rPr lang="ja-JP" altLang="en-US" sz="1100" dirty="0">
                <a:latin typeface="UD デジタル 教科書体 N-B" panose="02020700000000000000" pitchFamily="17" charset="-128"/>
                <a:ea typeface="UD デジタル 教科書体 N-B" panose="02020700000000000000" pitchFamily="17" charset="-128"/>
              </a:rPr>
              <a:t>ワークシートではキーワードを選べるようになっていますが、頑張った経験や今熱中しているもの、楽しいことを振り返ったり深掘りすると、「自分の言葉」として書き出すことができます。</a:t>
            </a:r>
            <a:endParaRPr lang="en-US" altLang="ja-JP" sz="1100" dirty="0">
              <a:latin typeface="UD デジタル 教科書体 N-B" panose="02020700000000000000" pitchFamily="17" charset="-128"/>
              <a:ea typeface="UD デジタル 教科書体 N-B" panose="02020700000000000000" pitchFamily="17" charset="-128"/>
            </a:endParaRPr>
          </a:p>
        </p:txBody>
      </p:sp>
      <p:sp>
        <p:nvSpPr>
          <p:cNvPr id="46" name="テキスト ボックス 45">
            <a:extLst>
              <a:ext uri="{FF2B5EF4-FFF2-40B4-BE49-F238E27FC236}">
                <a16:creationId xmlns:a16="http://schemas.microsoft.com/office/drawing/2014/main" id="{15C18A49-A371-D577-B4C2-F00B011CE88F}"/>
              </a:ext>
            </a:extLst>
          </p:cNvPr>
          <p:cNvSpPr txBox="1"/>
          <p:nvPr/>
        </p:nvSpPr>
        <p:spPr>
          <a:xfrm>
            <a:off x="3943119" y="4447688"/>
            <a:ext cx="3138563" cy="307777"/>
          </a:xfrm>
          <a:prstGeom prst="rect">
            <a:avLst/>
          </a:prstGeom>
          <a:noFill/>
        </p:spPr>
        <p:txBody>
          <a:bodyPr wrap="square">
            <a:spAutoFit/>
          </a:bodyPr>
          <a:lstStyle/>
          <a:p>
            <a:r>
              <a:rPr lang="ja-JP" altLang="en-US" sz="1400" dirty="0">
                <a:latin typeface="UD デジタル 教科書体 N-B" panose="02020700000000000000" pitchFamily="17" charset="-128"/>
                <a:ea typeface="UD デジタル 教科書体 N-B" panose="02020700000000000000" pitchFamily="17" charset="-128"/>
              </a:rPr>
              <a:t>それぞれの円の考え方</a:t>
            </a:r>
            <a:r>
              <a:rPr lang="en-US" altLang="ja-JP" sz="1400" dirty="0">
                <a:latin typeface="UD デジタル 教科書体 N-B" panose="02020700000000000000" pitchFamily="17" charset="-128"/>
                <a:ea typeface="UD デジタル 教科書体 N-B" panose="02020700000000000000" pitchFamily="17" charset="-128"/>
              </a:rPr>
              <a:t>…</a:t>
            </a:r>
          </a:p>
        </p:txBody>
      </p:sp>
      <p:pic>
        <p:nvPicPr>
          <p:cNvPr id="47" name="図 46" descr="アイコン&#10;&#10;自動的に生成された説明">
            <a:extLst>
              <a:ext uri="{FF2B5EF4-FFF2-40B4-BE49-F238E27FC236}">
                <a16:creationId xmlns:a16="http://schemas.microsoft.com/office/drawing/2014/main" id="{6DEE8F4F-0D80-6AC0-679E-FBA04CA9A81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90451" y="4359562"/>
            <a:ext cx="322719" cy="322719"/>
          </a:xfrm>
          <a:prstGeom prst="rect">
            <a:avLst/>
          </a:prstGeom>
        </p:spPr>
      </p:pic>
    </p:spTree>
    <p:extLst>
      <p:ext uri="{BB962C8B-B14F-4D97-AF65-F5344CB8AC3E}">
        <p14:creationId xmlns:p14="http://schemas.microsoft.com/office/powerpoint/2010/main" val="1353235635"/>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241</TotalTime>
  <Words>492</Words>
  <Application>Microsoft Office PowerPoint</Application>
  <PresentationFormat>A4 210 x 297 mm</PresentationFormat>
  <Paragraphs>80</Paragraphs>
  <Slides>1</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UD デジタル 教科書体 N-B</vt:lpstr>
      <vt:lpstr>UD デジタル 教科書体 NK-B</vt:lpstr>
      <vt:lpstr>Arial</vt:lpstr>
      <vt:lpstr>Calibri</vt:lpstr>
      <vt:lpstr>Calibri Light</vt:lpstr>
      <vt:lpstr>Century</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sakuranote _yk3</dc:creator>
  <cp:lastModifiedBy>HITOMI SUGINO NPOASLEAD</cp:lastModifiedBy>
  <cp:revision>7</cp:revision>
  <dcterms:created xsi:type="dcterms:W3CDTF">2022-09-22T04:29:08Z</dcterms:created>
  <dcterms:modified xsi:type="dcterms:W3CDTF">2025-09-19T04:12:36Z</dcterms:modified>
</cp:coreProperties>
</file>